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68" r:id="rId3"/>
    <p:sldId id="257" r:id="rId4"/>
    <p:sldId id="258" r:id="rId5"/>
    <p:sldId id="259" r:id="rId6"/>
    <p:sldId id="270" r:id="rId7"/>
    <p:sldId id="260" r:id="rId8"/>
    <p:sldId id="261" r:id="rId9"/>
    <p:sldId id="271" r:id="rId10"/>
    <p:sldId id="273" r:id="rId11"/>
    <p:sldId id="275" r:id="rId12"/>
    <p:sldId id="288" r:id="rId13"/>
    <p:sldId id="290" r:id="rId14"/>
    <p:sldId id="291" r:id="rId15"/>
    <p:sldId id="293" r:id="rId16"/>
    <p:sldId id="279" r:id="rId17"/>
    <p:sldId id="280" r:id="rId18"/>
    <p:sldId id="296" r:id="rId19"/>
    <p:sldId id="295" r:id="rId20"/>
    <p:sldId id="297" r:id="rId21"/>
    <p:sldId id="282" r:id="rId22"/>
    <p:sldId id="283" r:id="rId23"/>
    <p:sldId id="298" r:id="rId24"/>
    <p:sldId id="299" r:id="rId25"/>
    <p:sldId id="300" r:id="rId26"/>
    <p:sldId id="285" r:id="rId27"/>
    <p:sldId id="310" r:id="rId28"/>
    <p:sldId id="311" r:id="rId29"/>
    <p:sldId id="313" r:id="rId30"/>
    <p:sldId id="317" r:id="rId31"/>
    <p:sldId id="315" r:id="rId32"/>
    <p:sldId id="267" r:id="rId33"/>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94660"/>
  </p:normalViewPr>
  <p:slideViewPr>
    <p:cSldViewPr>
      <p:cViewPr varScale="1">
        <p:scale>
          <a:sx n="73" d="100"/>
          <a:sy n="73" d="100"/>
        </p:scale>
        <p:origin x="492"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A5EFFAEB-DE0A-4145-9031-54621AEDD79B}" type="datetimeFigureOut">
              <a:rPr lang="en-US" smtClean="0"/>
              <a:t>5/22/2024</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C81EB314-7310-4631-ABFE-9CFC012DE0F9}" type="slidenum">
              <a:rPr lang="en-US" smtClean="0"/>
              <a:t>‹#›</a:t>
            </a:fld>
            <a:endParaRPr lang="en-US"/>
          </a:p>
        </p:txBody>
      </p:sp>
    </p:spTree>
    <p:extLst>
      <p:ext uri="{BB962C8B-B14F-4D97-AF65-F5344CB8AC3E}">
        <p14:creationId xmlns:p14="http://schemas.microsoft.com/office/powerpoint/2010/main" val="319951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200" b="1" i="0">
                <a:solidFill>
                  <a:schemeClr val="tx1"/>
                </a:solidFill>
                <a:latin typeface="Calibri"/>
                <a:cs typeface="Calibri"/>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CDA1BA6-C22A-4DFE-9B19-87460942B9F3}" type="datetime1">
              <a:rPr lang="en-US" smtClean="0"/>
              <a:t>5/22/2024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A8A6AC9-5C2C-4F36-9997-80FA4FF6E446}" type="datetime1">
              <a:rPr lang="en-US" smtClean="0"/>
              <a:t>5/22/2024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7CF9D71D-8F75-485F-9459-D5F918033B11}" type="datetime1">
              <a:rPr lang="en-US" smtClean="0"/>
              <a:t>5/22/2024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2C5E6DFC-2138-4B6C-8114-FA118B6B6BC5}" type="datetime1">
              <a:rPr lang="en-US" smtClean="0"/>
              <a:t>5/22/2024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BBFB1F93-7CF7-454D-9D4F-8463AAB12419}" type="datetime1">
              <a:rPr lang="en-US" smtClean="0"/>
              <a:t>5/22/2024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658544" y="1314551"/>
            <a:ext cx="6379844" cy="518160"/>
          </a:xfrm>
          <a:prstGeom prst="rect">
            <a:avLst/>
          </a:prstGeom>
        </p:spPr>
        <p:txBody>
          <a:bodyPr wrap="square" lIns="0" tIns="0" rIns="0" bIns="0">
            <a:spAutoFit/>
          </a:bodyPr>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730E3458-8DFA-4403-91C1-A1258062B988}" type="datetime1">
              <a:rPr lang="en-US" smtClean="0"/>
              <a:t>5/22/2024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836159" y="5588990"/>
            <a:ext cx="8615680" cy="971292"/>
          </a:xfrm>
          <a:prstGeom prst="rect">
            <a:avLst/>
          </a:prstGeom>
        </p:spPr>
        <p:txBody>
          <a:bodyPr vert="horz" wrap="square" lIns="0" tIns="191770" rIns="0" bIns="0" rtlCol="0">
            <a:spAutoFit/>
          </a:bodyPr>
          <a:lstStyle/>
          <a:p>
            <a:pPr marL="12065" marR="5080" algn="ctr">
              <a:lnSpc>
                <a:spcPts val="7050"/>
              </a:lnSpc>
              <a:spcBef>
                <a:spcPts val="1510"/>
              </a:spcBef>
            </a:pPr>
            <a:r>
              <a:rPr lang="en-US" sz="3600" b="1" dirty="0" err="1">
                <a:latin typeface="Tahoma" panose="020B0604030504040204" pitchFamily="34" charset="0"/>
                <a:ea typeface="Tahoma" panose="020B0604030504040204" pitchFamily="34" charset="0"/>
                <a:cs typeface="Tahoma" panose="020B0604030504040204" pitchFamily="34" charset="0"/>
              </a:rPr>
              <a:t>Cải</a:t>
            </a:r>
            <a:r>
              <a:rPr lang="en-US" sz="3600" b="1" dirty="0">
                <a:latin typeface="Tahoma" panose="020B0604030504040204" pitchFamily="34" charset="0"/>
                <a:ea typeface="Tahoma" panose="020B0604030504040204" pitchFamily="34" charset="0"/>
                <a:cs typeface="Tahoma" panose="020B0604030504040204" pitchFamily="34" charset="0"/>
              </a:rPr>
              <a:t> </a:t>
            </a:r>
            <a:r>
              <a:rPr lang="en-US" sz="3600" b="1" dirty="0" err="1">
                <a:latin typeface="Tahoma" panose="020B0604030504040204" pitchFamily="34" charset="0"/>
                <a:ea typeface="Tahoma" panose="020B0604030504040204" pitchFamily="34" charset="0"/>
                <a:cs typeface="Tahoma" panose="020B0604030504040204" pitchFamily="34" charset="0"/>
              </a:rPr>
              <a:t>tiến</a:t>
            </a:r>
            <a:r>
              <a:rPr lang="en-US" sz="3600" b="1" dirty="0">
                <a:latin typeface="Tahoma" panose="020B0604030504040204" pitchFamily="34" charset="0"/>
                <a:ea typeface="Tahoma" panose="020B0604030504040204" pitchFamily="34" charset="0"/>
                <a:cs typeface="Tahoma" panose="020B0604030504040204" pitchFamily="34" charset="0"/>
              </a:rPr>
              <a:t> </a:t>
            </a:r>
            <a:r>
              <a:rPr lang="en-US" sz="3600" b="1" dirty="0" err="1">
                <a:latin typeface="Tahoma" panose="020B0604030504040204" pitchFamily="34" charset="0"/>
                <a:ea typeface="Tahoma" panose="020B0604030504040204" pitchFamily="34" charset="0"/>
                <a:cs typeface="Tahoma" panose="020B0604030504040204" pitchFamily="34" charset="0"/>
              </a:rPr>
              <a:t>thuật</a:t>
            </a:r>
            <a:r>
              <a:rPr lang="en-US" sz="3600" b="1" dirty="0">
                <a:latin typeface="Tahoma" panose="020B0604030504040204" pitchFamily="34" charset="0"/>
                <a:ea typeface="Tahoma" panose="020B0604030504040204" pitchFamily="34" charset="0"/>
                <a:cs typeface="Tahoma" panose="020B0604030504040204" pitchFamily="34" charset="0"/>
              </a:rPr>
              <a:t> </a:t>
            </a:r>
            <a:r>
              <a:rPr lang="en-US" sz="3600" b="1" dirty="0" err="1">
                <a:latin typeface="Tahoma" panose="020B0604030504040204" pitchFamily="34" charset="0"/>
                <a:ea typeface="Tahoma" panose="020B0604030504040204" pitchFamily="34" charset="0"/>
                <a:cs typeface="Tahoma" panose="020B0604030504040204" pitchFamily="34" charset="0"/>
              </a:rPr>
              <a:t>toán</a:t>
            </a:r>
            <a:r>
              <a:rPr lang="en-US" sz="3600" b="1" dirty="0">
                <a:latin typeface="Tahoma" panose="020B0604030504040204" pitchFamily="34" charset="0"/>
                <a:ea typeface="Tahoma" panose="020B0604030504040204" pitchFamily="34" charset="0"/>
                <a:cs typeface="Tahoma" panose="020B0604030504040204" pitchFamily="34" charset="0"/>
              </a:rPr>
              <a:t> </a:t>
            </a:r>
            <a:r>
              <a:rPr lang="en-US" sz="3600" b="1" dirty="0" err="1">
                <a:latin typeface="Tahoma" panose="020B0604030504040204" pitchFamily="34" charset="0"/>
                <a:ea typeface="Tahoma" panose="020B0604030504040204" pitchFamily="34" charset="0"/>
                <a:cs typeface="Tahoma" panose="020B0604030504040204" pitchFamily="34" charset="0"/>
              </a:rPr>
              <a:t>phân</a:t>
            </a:r>
            <a:r>
              <a:rPr lang="en-US" sz="3600" b="1" dirty="0">
                <a:latin typeface="Tahoma" panose="020B0604030504040204" pitchFamily="34" charset="0"/>
                <a:ea typeface="Tahoma" panose="020B0604030504040204" pitchFamily="34" charset="0"/>
                <a:cs typeface="Tahoma" panose="020B0604030504040204" pitchFamily="34" charset="0"/>
              </a:rPr>
              <a:t> </a:t>
            </a:r>
            <a:r>
              <a:rPr lang="en-US" sz="3600" b="1" dirty="0" err="1">
                <a:latin typeface="Tahoma" panose="020B0604030504040204" pitchFamily="34" charset="0"/>
                <a:ea typeface="Tahoma" panose="020B0604030504040204" pitchFamily="34" charset="0"/>
                <a:cs typeface="Tahoma" panose="020B0604030504040204" pitchFamily="34" charset="0"/>
              </a:rPr>
              <a:t>lớp</a:t>
            </a:r>
            <a:r>
              <a:rPr lang="en-US" sz="3600" b="1" dirty="0">
                <a:latin typeface="Tahoma" panose="020B0604030504040204" pitchFamily="34" charset="0"/>
                <a:ea typeface="Tahoma" panose="020B0604030504040204" pitchFamily="34" charset="0"/>
                <a:cs typeface="Tahoma" panose="020B0604030504040204" pitchFamily="34" charset="0"/>
              </a:rPr>
              <a:t> </a:t>
            </a:r>
            <a:r>
              <a:rPr lang="en-US" sz="3600" b="1" dirty="0" err="1">
                <a:latin typeface="Tahoma" panose="020B0604030504040204" pitchFamily="34" charset="0"/>
                <a:ea typeface="Tahoma" panose="020B0604030504040204" pitchFamily="34" charset="0"/>
                <a:cs typeface="Tahoma" panose="020B0604030504040204" pitchFamily="34" charset="0"/>
              </a:rPr>
              <a:t>kết</a:t>
            </a:r>
            <a:r>
              <a:rPr lang="en-US" sz="3600" b="1" dirty="0">
                <a:latin typeface="Tahoma" panose="020B0604030504040204" pitchFamily="34" charset="0"/>
                <a:ea typeface="Tahoma" panose="020B0604030504040204" pitchFamily="34" charset="0"/>
                <a:cs typeface="Tahoma" panose="020B0604030504040204" pitchFamily="34" charset="0"/>
              </a:rPr>
              <a:t> </a:t>
            </a:r>
            <a:r>
              <a:rPr lang="en-US" sz="3600" b="1" dirty="0" err="1">
                <a:latin typeface="Tahoma" panose="020B0604030504040204" pitchFamily="34" charset="0"/>
                <a:ea typeface="Tahoma" panose="020B0604030504040204" pitchFamily="34" charset="0"/>
                <a:cs typeface="Tahoma" panose="020B0604030504040204" pitchFamily="34" charset="0"/>
              </a:rPr>
              <a:t>hợp</a:t>
            </a:r>
            <a:endParaRPr sz="360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p:cNvSpPr/>
          <p:nvPr/>
        </p:nvSpPr>
        <p:spPr>
          <a:xfrm>
            <a:off x="0" y="605676"/>
            <a:ext cx="7733665" cy="114300"/>
          </a:xfrm>
          <a:custGeom>
            <a:avLst/>
            <a:gdLst/>
            <a:ahLst/>
            <a:cxnLst/>
            <a:rect l="l" t="t" r="r" b="b"/>
            <a:pathLst>
              <a:path w="7733665" h="114300">
                <a:moveTo>
                  <a:pt x="7733520" y="0"/>
                </a:moveTo>
                <a:lnTo>
                  <a:pt x="0" y="0"/>
                </a:lnTo>
                <a:lnTo>
                  <a:pt x="0" y="114299"/>
                </a:lnTo>
                <a:lnTo>
                  <a:pt x="7733520" y="114299"/>
                </a:lnTo>
                <a:lnTo>
                  <a:pt x="7733520" y="0"/>
                </a:lnTo>
                <a:close/>
              </a:path>
            </a:pathLst>
          </a:custGeom>
          <a:solidFill>
            <a:srgbClr val="000000"/>
          </a:solidFill>
        </p:spPr>
        <p:txBody>
          <a:bodyPr wrap="square" lIns="0" tIns="0" rIns="0" bIns="0" rtlCol="0"/>
          <a:lstStyle/>
          <a:p>
            <a:endParaRPr/>
          </a:p>
        </p:txBody>
      </p:sp>
      <p:sp>
        <p:nvSpPr>
          <p:cNvPr id="4" name="object 4"/>
          <p:cNvSpPr/>
          <p:nvPr/>
        </p:nvSpPr>
        <p:spPr>
          <a:xfrm>
            <a:off x="10484344" y="8815870"/>
            <a:ext cx="7804150" cy="114300"/>
          </a:xfrm>
          <a:custGeom>
            <a:avLst/>
            <a:gdLst/>
            <a:ahLst/>
            <a:cxnLst/>
            <a:rect l="l" t="t" r="r" b="b"/>
            <a:pathLst>
              <a:path w="7804150" h="114300">
                <a:moveTo>
                  <a:pt x="0" y="114299"/>
                </a:moveTo>
                <a:lnTo>
                  <a:pt x="7803654" y="114299"/>
                </a:lnTo>
                <a:lnTo>
                  <a:pt x="7803654" y="0"/>
                </a:lnTo>
                <a:lnTo>
                  <a:pt x="0" y="0"/>
                </a:lnTo>
                <a:lnTo>
                  <a:pt x="0" y="114299"/>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2047875" y="1437411"/>
            <a:ext cx="14192249" cy="3838575"/>
          </a:xfrm>
          <a:prstGeom prst="rect">
            <a:avLst/>
          </a:prstGeom>
        </p:spPr>
      </p:pic>
      <p:sp>
        <p:nvSpPr>
          <p:cNvPr id="6" name="TextBox 5"/>
          <p:cNvSpPr txBox="1"/>
          <p:nvPr/>
        </p:nvSpPr>
        <p:spPr>
          <a:xfrm>
            <a:off x="11010005" y="7607407"/>
            <a:ext cx="6752827" cy="1323439"/>
          </a:xfrm>
          <a:prstGeom prst="rect">
            <a:avLst/>
          </a:prstGeom>
          <a:noFill/>
        </p:spPr>
        <p:txBody>
          <a:bodyPr wrap="square" rtlCol="0">
            <a:spAutoFit/>
          </a:bodyPr>
          <a:lstStyle/>
          <a:p>
            <a:pPr algn="l"/>
            <a:r>
              <a:rPr lang="en-US" sz="2000" b="1" dirty="0" err="1">
                <a:latin typeface="Tahoma" panose="020B0604030504040204" pitchFamily="34" charset="0"/>
                <a:ea typeface="Tahoma" panose="020B0604030504040204" pitchFamily="34" charset="0"/>
                <a:cs typeface="Tahoma" panose="020B0604030504040204" pitchFamily="34" charset="0"/>
              </a:rPr>
              <a:t>Mã</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số</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đề</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tài</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smtClean="0">
                <a:latin typeface="Tahoma" panose="020B0604030504040204" pitchFamily="34" charset="0"/>
                <a:ea typeface="Tahoma" panose="020B0604030504040204" pitchFamily="34" charset="0"/>
                <a:cs typeface="Tahoma" panose="020B0604030504040204" pitchFamily="34" charset="0"/>
              </a:rPr>
              <a:t>SV2023-127</a:t>
            </a:r>
          </a:p>
          <a:p>
            <a:pPr algn="l"/>
            <a:r>
              <a:rPr lang="en-US" sz="2000" b="1" dirty="0" err="1" smtClean="0">
                <a:effectLst/>
                <a:latin typeface="Tahoma" panose="020B0604030504040204" pitchFamily="34" charset="0"/>
                <a:ea typeface="Tahoma" panose="020B0604030504040204" pitchFamily="34" charset="0"/>
                <a:cs typeface="Tahoma" panose="020B0604030504040204" pitchFamily="34" charset="0"/>
              </a:rPr>
              <a:t>Chủ</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nhiệm</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đề</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tài</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Trần</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Anh</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Tuấn</a:t>
            </a:r>
            <a:endParaRPr lang="en-US" sz="2000" b="1" dirty="0" smtClean="0">
              <a:effectLst/>
              <a:latin typeface="Tahoma" panose="020B0604030504040204" pitchFamily="34" charset="0"/>
              <a:ea typeface="Tahoma" panose="020B0604030504040204" pitchFamily="34" charset="0"/>
              <a:cs typeface="Tahoma" panose="020B0604030504040204" pitchFamily="34" charset="0"/>
            </a:endParaRPr>
          </a:p>
          <a:p>
            <a:pPr algn="l"/>
            <a:r>
              <a:rPr lang="en-US" sz="2000" b="1" dirty="0" err="1" smtClean="0">
                <a:effectLst/>
                <a:latin typeface="Tahoma" panose="020B0604030504040204" pitchFamily="34" charset="0"/>
                <a:ea typeface="Tahoma" panose="020B0604030504040204" pitchFamily="34" charset="0"/>
                <a:cs typeface="Tahoma" panose="020B0604030504040204" pitchFamily="34" charset="0"/>
              </a:rPr>
              <a:t>Giảng</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viên</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hướng</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dẫn</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TS.Nguyễn</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Quốc</a:t>
            </a:r>
            <a:r>
              <a:rPr lang="en-US" sz="2000" b="1" dirty="0" smtClean="0">
                <a:effectLst/>
                <a:latin typeface="Tahoma" panose="020B0604030504040204" pitchFamily="34" charset="0"/>
                <a:ea typeface="Tahoma" panose="020B0604030504040204" pitchFamily="34" charset="0"/>
                <a:cs typeface="Tahoma" panose="020B0604030504040204" pitchFamily="34" charset="0"/>
              </a:rPr>
              <a:t> </a:t>
            </a:r>
            <a:r>
              <a:rPr lang="en-US" sz="2000" b="1" dirty="0" err="1" smtClean="0">
                <a:effectLst/>
                <a:latin typeface="Tahoma" panose="020B0604030504040204" pitchFamily="34" charset="0"/>
                <a:ea typeface="Tahoma" panose="020B0604030504040204" pitchFamily="34" charset="0"/>
                <a:cs typeface="Tahoma" panose="020B0604030504040204" pitchFamily="34" charset="0"/>
              </a:rPr>
              <a:t>Huy</a:t>
            </a:r>
            <a:endParaRPr lang="en-US" sz="2000" b="1" dirty="0" smtClean="0">
              <a:effectLst/>
              <a:latin typeface="Tahoma" panose="020B0604030504040204" pitchFamily="34" charset="0"/>
              <a:ea typeface="Tahoma" panose="020B0604030504040204" pitchFamily="34" charset="0"/>
              <a:cs typeface="Tahoma" panose="020B0604030504040204" pitchFamily="34" charset="0"/>
            </a:endParaRPr>
          </a:p>
          <a:p>
            <a:pPr algn="l"/>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7"/>
          </p:nvPr>
        </p:nvSpPr>
        <p:spPr/>
        <p:txBody>
          <a:bodyPr/>
          <a:lstStyle/>
          <a:p>
            <a:fld id="{B6F15528-21DE-4FAA-801E-634DDDAF4B2B}" type="slidenum">
              <a:rPr lang="en-US" smtClean="0"/>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07360" y="3244850"/>
            <a:ext cx="6435090" cy="2402645"/>
          </a:xfrm>
          <a:prstGeom prst="rect">
            <a:avLst/>
          </a:prstGeom>
        </p:spPr>
        <p:txBody>
          <a:bodyPr vert="horz" wrap="square" lIns="0" tIns="8890" rIns="0" bIns="0" rtlCol="0">
            <a:spAutoFit/>
          </a:bodyPr>
          <a:lstStyle/>
          <a:p>
            <a:pPr marL="12700" marR="5080" algn="just">
              <a:lnSpc>
                <a:spcPct val="100800"/>
              </a:lnSpc>
              <a:spcBef>
                <a:spcPts val="70"/>
              </a:spcBef>
            </a:pPr>
            <a:r>
              <a:rPr lang="en-US" sz="2200" dirty="0" smtClean="0">
                <a:latin typeface="Tahoma" panose="020B0604030504040204" pitchFamily="34" charset="0"/>
                <a:ea typeface="Tahoma" panose="020B0604030504040204" pitchFamily="34" charset="0"/>
                <a:cs typeface="Tahoma" panose="020B0604030504040204" pitchFamily="34" charset="0"/>
              </a:rPr>
              <a:t>	Entropy </a:t>
            </a:r>
            <a:r>
              <a:rPr lang="en-US" sz="2200" dirty="0" err="1">
                <a:latin typeface="Tahoma" panose="020B0604030504040204" pitchFamily="34" charset="0"/>
                <a:ea typeface="Tahoma" panose="020B0604030504040204" pitchFamily="34" charset="0"/>
                <a:cs typeface="Tahoma" panose="020B0604030504040204" pitchFamily="34" charset="0"/>
              </a:rPr>
              <a:t>là</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một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thành</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phần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quan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trọng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trong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các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thuật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toán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học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máy</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như</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trong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việc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xây</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dựng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các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cây</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quyết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định</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hoặc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các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mô</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hình</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học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tập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có</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giám</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sát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khác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Trong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các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thuật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toán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này</a:t>
            </a:r>
            <a:r>
              <a:rPr lang="en-US" sz="2200" dirty="0">
                <a:latin typeface="Tahoma" panose="020B0604030504040204" pitchFamily="34" charset="0"/>
                <a:ea typeface="Tahoma" panose="020B0604030504040204" pitchFamily="34" charset="0"/>
                <a:cs typeface="Tahoma" panose="020B0604030504040204" pitchFamily="34" charset="0"/>
              </a:rPr>
              <a:t>, entropy </a:t>
            </a:r>
            <a:r>
              <a:rPr lang="en-US" sz="2200" dirty="0" err="1">
                <a:latin typeface="Tahoma" panose="020B0604030504040204" pitchFamily="34" charset="0"/>
                <a:ea typeface="Tahoma" panose="020B0604030504040204" pitchFamily="34" charset="0"/>
                <a:cs typeface="Tahoma" panose="020B0604030504040204" pitchFamily="34" charset="0"/>
              </a:rPr>
              <a:t>thường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được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sử</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dụng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để</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đo</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lường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sự</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thuần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túy</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hoặc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đồng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nhất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của</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các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nhóm</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dữ</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liệu</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giúp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tối</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ưu</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hóa</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quá</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trình</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phân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loại</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hoặc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dự</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đoán</a:t>
            </a:r>
            <a:endParaRPr sz="2200" dirty="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a:spLocks noGrp="1"/>
          </p:cNvSpPr>
          <p:nvPr>
            <p:ph type="title"/>
          </p:nvPr>
        </p:nvSpPr>
        <p:spPr>
          <a:xfrm>
            <a:off x="1238021" y="1672886"/>
            <a:ext cx="6537554" cy="903452"/>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4.1 </a:t>
            </a:r>
            <a:r>
              <a:rPr lang="vi-VN" sz="3600" spc="360" dirty="0" smtClean="0">
                <a:latin typeface="Tahoma" panose="020B0604030504040204" pitchFamily="34" charset="0"/>
                <a:ea typeface="Tahoma" panose="020B0604030504040204" pitchFamily="34" charset="0"/>
                <a:cs typeface="Tahoma" panose="020B0604030504040204" pitchFamily="34" charset="0"/>
              </a:rPr>
              <a:t>Cải </a:t>
            </a:r>
            <a:r>
              <a:rPr lang="vi-VN" sz="3600" spc="360" dirty="0">
                <a:latin typeface="Tahoma" panose="020B0604030504040204" pitchFamily="34" charset="0"/>
                <a:ea typeface="Tahoma" panose="020B0604030504040204" pitchFamily="34" charset="0"/>
                <a:cs typeface="Tahoma" panose="020B0604030504040204" pitchFamily="34" charset="0"/>
              </a:rPr>
              <a:t>Tiến bằng chiến lược lựa chọn đặt trưng</a:t>
            </a: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Entropy In Machine Learning – The Null Pointer Exception"/>
          <p:cNvPicPr/>
          <p:nvPr/>
        </p:nvPicPr>
        <p:blipFill>
          <a:blip r:embed="rId2" cstate="print">
            <a:extLst>
              <a:ext uri="{28A0092B-C50C-407E-A947-70E740481C1C}">
                <a14:useLocalDpi xmlns:a14="http://schemas.microsoft.com/office/drawing/2010/main" val="0"/>
              </a:ext>
            </a:extLst>
          </a:blip>
          <a:srcRect l="11699" t="8848" r="12337" b="6544"/>
          <a:stretch>
            <a:fillRect/>
          </a:stretch>
        </p:blipFill>
        <p:spPr>
          <a:xfrm>
            <a:off x="9302750" y="2751895"/>
            <a:ext cx="8153400" cy="5791200"/>
          </a:xfrm>
          <a:prstGeom prst="rect">
            <a:avLst/>
          </a:prstGeom>
          <a:noFill/>
          <a:ln>
            <a:noFill/>
          </a:ln>
        </p:spPr>
      </p:pic>
      <p:sp>
        <p:nvSpPr>
          <p:cNvPr id="2" name="Rectangle 1"/>
          <p:cNvSpPr/>
          <p:nvPr/>
        </p:nvSpPr>
        <p:spPr>
          <a:xfrm>
            <a:off x="1207360" y="6902450"/>
            <a:ext cx="6781800" cy="2123658"/>
          </a:xfrm>
          <a:prstGeom prst="rect">
            <a:avLst/>
          </a:prstGeom>
        </p:spPr>
        <p:txBody>
          <a:bodyPr wrap="square">
            <a:spAutoFit/>
          </a:bodyPr>
          <a:lstStyle/>
          <a:p>
            <a:pPr algn="just"/>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Dựa</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vào</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hình</a:t>
            </a:r>
            <a:r>
              <a:rPr lang="en-US" sz="2200" dirty="0" smtClean="0">
                <a:effectLst/>
                <a:latin typeface="Tahoma" panose="020B0604030504040204" pitchFamily="34" charset="0"/>
                <a:ea typeface="Tahoma" panose="020B0604030504040204" pitchFamily="34" charset="0"/>
                <a:cs typeface="Tahoma" panose="020B0604030504040204" pitchFamily="34" charset="0"/>
              </a:rPr>
              <a:t> minh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họa</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trên</a:t>
            </a:r>
            <a:r>
              <a:rPr lang="en-US" sz="2200" dirty="0" smtClean="0">
                <a:effectLst/>
                <a:latin typeface="Tahoma" panose="020B0604030504040204" pitchFamily="34" charset="0"/>
                <a:ea typeface="Tahoma" panose="020B0604030504040204" pitchFamily="34" charset="0"/>
                <a:cs typeface="Tahoma" panose="020B0604030504040204" pitchFamily="34" charset="0"/>
              </a:rPr>
              <a:t> ta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thấy</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miền</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giá</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trị</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của</a:t>
            </a:r>
            <a:r>
              <a:rPr lang="en-US" sz="2200" dirty="0" smtClean="0">
                <a:effectLst/>
                <a:latin typeface="Tahoma" panose="020B0604030504040204" pitchFamily="34" charset="0"/>
                <a:ea typeface="Tahoma" panose="020B0604030504040204" pitchFamily="34" charset="0"/>
                <a:cs typeface="Tahoma" panose="020B0604030504040204" pitchFamily="34" charset="0"/>
              </a:rPr>
              <a:t> Entropy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thuộc</a:t>
            </a:r>
            <a:r>
              <a:rPr lang="en-US" sz="2200" dirty="0" smtClean="0">
                <a:effectLst/>
                <a:latin typeface="Tahoma" panose="020B0604030504040204" pitchFamily="34" charset="0"/>
                <a:ea typeface="Tahoma" panose="020B0604030504040204" pitchFamily="34" charset="0"/>
                <a:cs typeface="Tahoma" panose="020B0604030504040204" pitchFamily="34" charset="0"/>
              </a:rPr>
              <a:t> [0,1].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Càng</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gần</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giá</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trị</a:t>
            </a:r>
            <a:r>
              <a:rPr lang="en-US" sz="2200" dirty="0" smtClean="0">
                <a:effectLst/>
                <a:latin typeface="Tahoma" panose="020B0604030504040204" pitchFamily="34" charset="0"/>
                <a:ea typeface="Tahoma" panose="020B0604030504040204" pitchFamily="34" charset="0"/>
                <a:cs typeface="Tahoma" panose="020B0604030504040204" pitchFamily="34" charset="0"/>
              </a:rPr>
              <a:t> 0,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thuộc</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tính</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cho</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thấy</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xác</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suất</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ra</a:t>
            </a:r>
            <a:r>
              <a:rPr lang="en-US" sz="2200" dirty="0" smtClean="0">
                <a:effectLst/>
                <a:latin typeface="Tahoma" panose="020B0604030504040204" pitchFamily="34" charset="0"/>
                <a:ea typeface="Tahoma" panose="020B0604030504040204" pitchFamily="34" charset="0"/>
                <a:cs typeface="Tahoma" panose="020B0604030504040204" pitchFamily="34" charset="0"/>
              </a:rPr>
              <a:t> 1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trong</a:t>
            </a:r>
            <a:r>
              <a:rPr lang="en-US" sz="2200" dirty="0" smtClean="0">
                <a:effectLst/>
                <a:latin typeface="Tahoma" panose="020B0604030504040204" pitchFamily="34" charset="0"/>
                <a:ea typeface="Tahoma" panose="020B0604030504040204" pitchFamily="34" charset="0"/>
                <a:cs typeface="Tahoma" panose="020B0604030504040204" pitchFamily="34" charset="0"/>
              </a:rPr>
              <a:t> 2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nhãn</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cao</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Ngược</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lại</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giá</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trị</a:t>
            </a:r>
            <a:r>
              <a:rPr lang="en-US" sz="2200" dirty="0" smtClean="0">
                <a:effectLst/>
                <a:latin typeface="Tahoma" panose="020B0604030504040204" pitchFamily="34" charset="0"/>
                <a:ea typeface="Tahoma" panose="020B0604030504040204" pitchFamily="34" charset="0"/>
                <a:cs typeface="Tahoma" panose="020B0604030504040204" pitchFamily="34" charset="0"/>
              </a:rPr>
              <a:t> Entropy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càng</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gần</a:t>
            </a:r>
            <a:r>
              <a:rPr lang="en-US" sz="2200" dirty="0" smtClean="0">
                <a:effectLst/>
                <a:latin typeface="Tahoma" panose="020B0604030504040204" pitchFamily="34" charset="0"/>
                <a:ea typeface="Tahoma" panose="020B0604030504040204" pitchFamily="34" charset="0"/>
                <a:cs typeface="Tahoma" panose="020B0604030504040204" pitchFamily="34" charset="0"/>
              </a:rPr>
              <a:t> 1,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thì</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xuất</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suất</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ra</a:t>
            </a:r>
            <a:r>
              <a:rPr lang="en-US" sz="2200" dirty="0" smtClean="0">
                <a:effectLst/>
                <a:latin typeface="Tahoma" panose="020B0604030504040204" pitchFamily="34" charset="0"/>
                <a:ea typeface="Tahoma" panose="020B0604030504040204" pitchFamily="34" charset="0"/>
                <a:cs typeface="Tahoma" panose="020B0604030504040204" pitchFamily="34" charset="0"/>
              </a:rPr>
              <a:t> 1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trong</a:t>
            </a:r>
            <a:r>
              <a:rPr lang="en-US" sz="2200" dirty="0" smtClean="0">
                <a:effectLst/>
                <a:latin typeface="Tahoma" panose="020B0604030504040204" pitchFamily="34" charset="0"/>
                <a:ea typeface="Tahoma" panose="020B0604030504040204" pitchFamily="34" charset="0"/>
                <a:cs typeface="Tahoma" panose="020B0604030504040204" pitchFamily="34" charset="0"/>
              </a:rPr>
              <a:t> 2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nhãn</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của</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thuộc</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tính</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là</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không</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chắc</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chắn</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gần</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như</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xác</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suất</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là</a:t>
            </a:r>
            <a:r>
              <a:rPr lang="en-US" sz="2200" dirty="0" smtClean="0">
                <a:effectLst/>
                <a:latin typeface="Tahoma" panose="020B0604030504040204" pitchFamily="34" charset="0"/>
                <a:ea typeface="Tahoma" panose="020B0604030504040204" pitchFamily="34" charset="0"/>
                <a:cs typeface="Tahoma" panose="020B0604030504040204" pitchFamily="34" charset="0"/>
              </a:rPr>
              <a:t> 50-50.</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p:cNvSpPr>
            <a:spLocks noGrp="1"/>
          </p:cNvSpPr>
          <p:nvPr>
            <p:ph type="sldNum" sz="quarter" idx="7"/>
          </p:nvPr>
        </p:nvSpPr>
        <p:spPr/>
        <p:txBody>
          <a:bodyPr/>
          <a:lstStyle/>
          <a:p>
            <a:fld id="{B6F15528-21DE-4FAA-801E-634DDDAF4B2B}" type="slidenum">
              <a:rPr lang="en-US" smtClean="0"/>
              <a:t>10</a:t>
            </a:fld>
            <a:endParaRPr lang="en-US"/>
          </a:p>
        </p:txBody>
      </p:sp>
    </p:spTree>
    <p:extLst>
      <p:ext uri="{BB962C8B-B14F-4D97-AF65-F5344CB8AC3E}">
        <p14:creationId xmlns:p14="http://schemas.microsoft.com/office/powerpoint/2010/main" val="20865656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903452"/>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4.1 </a:t>
            </a:r>
            <a:r>
              <a:rPr lang="vi-VN" sz="3600" spc="360" dirty="0" smtClean="0">
                <a:latin typeface="Tahoma" panose="020B0604030504040204" pitchFamily="34" charset="0"/>
                <a:ea typeface="Tahoma" panose="020B0604030504040204" pitchFamily="34" charset="0"/>
                <a:cs typeface="Tahoma" panose="020B0604030504040204" pitchFamily="34" charset="0"/>
              </a:rPr>
              <a:t>Cải </a:t>
            </a:r>
            <a:r>
              <a:rPr lang="vi-VN" sz="3600" spc="360" dirty="0">
                <a:latin typeface="Tahoma" panose="020B0604030504040204" pitchFamily="34" charset="0"/>
                <a:ea typeface="Tahoma" panose="020B0604030504040204" pitchFamily="34" charset="0"/>
                <a:cs typeface="Tahoma" panose="020B0604030504040204" pitchFamily="34" charset="0"/>
              </a:rPr>
              <a:t>Tiến bằng chiến lược lựa chọn đặt trưng</a:t>
            </a: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1115898" y="3153696"/>
            <a:ext cx="6781800" cy="430887"/>
          </a:xfrm>
          <a:prstGeom prst="rect">
            <a:avLst/>
          </a:prstGeom>
        </p:spPr>
        <p:txBody>
          <a:bodyPr wrap="square">
            <a:spAutoFit/>
          </a:bodyPr>
          <a:lstStyle/>
          <a:p>
            <a:pPr algn="just"/>
            <a:r>
              <a:rPr lang="en-US" sz="2200" dirty="0" err="1" smtClean="0">
                <a:effectLst/>
                <a:latin typeface="Tahoma" panose="020B0604030504040204" pitchFamily="34" charset="0"/>
                <a:ea typeface="Tahoma" panose="020B0604030504040204" pitchFamily="34" charset="0"/>
                <a:cs typeface="Tahoma" panose="020B0604030504040204" pitchFamily="34" charset="0"/>
              </a:rPr>
              <a:t>Thuật</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toán</a:t>
            </a:r>
            <a:r>
              <a:rPr lang="en-US" sz="2200" dirty="0" smtClean="0">
                <a:effectLst/>
                <a:latin typeface="Tahoma" panose="020B0604030504040204" pitchFamily="34" charset="0"/>
                <a:ea typeface="Tahoma" panose="020B0604030504040204" pitchFamily="34" charset="0"/>
                <a:cs typeface="Tahoma" panose="020B0604030504040204" pitchFamily="34" charset="0"/>
              </a:rPr>
              <a:t> FSAC:</a:t>
            </a:r>
            <a:endParaRPr lang="en-US" sz="22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6" name="Rectangle 5"/>
              <p:cNvSpPr/>
              <p:nvPr/>
            </p:nvSpPr>
            <p:spPr>
              <a:xfrm>
                <a:off x="3979273" y="2884850"/>
                <a:ext cx="6781800" cy="7414850"/>
              </a:xfrm>
              <a:prstGeom prst="rect">
                <a:avLst/>
              </a:prstGeom>
            </p:spPr>
            <p:txBody>
              <a:bodyPr wrap="square">
                <a:spAutoFit/>
              </a:bodyPr>
              <a:lstStyle/>
              <a:p>
                <a:pPr marL="0" marR="0" indent="457200" algn="just">
                  <a:lnSpc>
                    <a:spcPct val="150000"/>
                  </a:lnSpc>
                  <a:spcBef>
                    <a:spcPts val="0"/>
                  </a:spcBef>
                  <a:spcAft>
                    <a:spcPts val="800"/>
                  </a:spcAft>
                </a:pPr>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500"/>
                  </a:spcAft>
                  <a:buFont typeface="Wingdings" panose="05000000000000000000" pitchFamily="2" charset="2"/>
                  <a:buChar char=""/>
                  <a:tabLst>
                    <a:tab pos="266700" algn="l"/>
                  </a:tabLst>
                </a:pPr>
                <a:r>
                  <a:rPr lang="en-US" sz="1800" b="1" dirty="0">
                    <a:solidFill>
                      <a:srgbClr val="000000"/>
                    </a:solidFill>
                    <a:effectLst/>
                    <a:latin typeface="Times New Roman" panose="02020603050405020304" pitchFamily="18" charset="0"/>
                    <a:ea typeface="SimSun" panose="02010600030101010101" pitchFamily="2" charset="-122"/>
                  </a:rPr>
                  <a:t>ALGORITHM 3 </a:t>
                </a:r>
                <a:r>
                  <a:rPr lang="en-US" sz="1800" dirty="0">
                    <a:solidFill>
                      <a:srgbClr val="000000"/>
                    </a:solidFill>
                    <a:effectLst/>
                    <a:latin typeface="Times New Roman" panose="02020603050405020304" pitchFamily="18" charset="0"/>
                    <a:ea typeface="SimSun" panose="02010600030101010101" pitchFamily="2" charset="-122"/>
                  </a:rPr>
                  <a:t>FSAC</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 </a:t>
                </a:r>
                <a:r>
                  <a:rPr lang="en-US" sz="1800" dirty="0" err="1">
                    <a:solidFill>
                      <a:srgbClr val="000000"/>
                    </a:solidFill>
                    <a:effectLst/>
                    <a:latin typeface="Times New Roman" panose="02020603050405020304" pitchFamily="18" charset="0"/>
                    <a:ea typeface="SimSun" panose="02010600030101010101" pitchFamily="2" charset="-122"/>
                  </a:rPr>
                  <a:t>minSup</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minConf</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minAllConf</a:t>
                </a:r>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2: D: dataset (</a:t>
                </a:r>
                <a:r>
                  <a:rPr lang="en-US" sz="1800" dirty="0" err="1">
                    <a:solidFill>
                      <a:srgbClr val="000000"/>
                    </a:solidFill>
                    <a:effectLst/>
                    <a:latin typeface="Times New Roman" panose="02020603050405020304" pitchFamily="18" charset="0"/>
                    <a:ea typeface="SimSun" panose="02010600030101010101" pitchFamily="2" charset="-122"/>
                  </a:rPr>
                  <a:t>D</a:t>
                </a:r>
                <a:r>
                  <a:rPr lang="en-US" sz="1800" baseline="-25000" dirty="0" err="1">
                    <a:solidFill>
                      <a:srgbClr val="000000"/>
                    </a:solidFill>
                    <a:effectLst/>
                    <a:latin typeface="Times New Roman" panose="02020603050405020304" pitchFamily="18" charset="0"/>
                    <a:ea typeface="SimSun" panose="02010600030101010101" pitchFamily="2" charset="-122"/>
                  </a:rPr>
                  <a:t>train</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D</a:t>
                </a:r>
                <a:r>
                  <a:rPr lang="en-US" sz="1800" baseline="-25000" dirty="0" err="1">
                    <a:solidFill>
                      <a:srgbClr val="000000"/>
                    </a:solidFill>
                    <a:effectLst/>
                    <a:latin typeface="Times New Roman" panose="02020603050405020304" pitchFamily="18" charset="0"/>
                    <a:ea typeface="SimSun" panose="02010600030101010101" pitchFamily="2" charset="-122"/>
                  </a:rPr>
                  <a:t>test</a:t>
                </a:r>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3: e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entropy threshold;</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4: D</a:t>
                </a:r>
                <a:r>
                  <a:rPr lang="en-US" sz="1800" baseline="-25000" dirty="0">
                    <a:solidFill>
                      <a:srgbClr val="000000"/>
                    </a:solidFill>
                    <a:effectLst/>
                    <a:latin typeface="Times New Roman" panose="02020603050405020304" pitchFamily="18" charset="0"/>
                    <a:ea typeface="SimSun" panose="02010600030101010101" pitchFamily="2" charset="-122"/>
                  </a:rPr>
                  <a:t>e</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attrribute</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a</a:t>
                </a:r>
                <a:r>
                  <a:rPr lang="en-US" sz="1800" baseline="-25000" dirty="0" err="1">
                    <a:solidFill>
                      <a:srgbClr val="000000"/>
                    </a:solidFill>
                    <a:effectLst/>
                    <a:latin typeface="Times New Roman" panose="02020603050405020304" pitchFamily="18" charset="0"/>
                    <a:ea typeface="SimSun" panose="02010600030101010101" pitchFamily="2" charset="-122"/>
                  </a:rPr>
                  <a:t>i</a:t>
                </a:r>
                <a:r>
                  <a:rPr lang="en-US" sz="1800" dirty="0">
                    <a:solidFill>
                      <a:srgbClr val="000000"/>
                    </a:solidFill>
                    <a:effectLst/>
                    <a:latin typeface="Times New Roman" panose="02020603050405020304" pitchFamily="18" charset="0"/>
                    <a:ea typeface="SimSun" panose="02010600030101010101" pitchFamily="2" charset="-122"/>
                  </a:rPr>
                  <a:t> from </a:t>
                </a:r>
                <a:r>
                  <a:rPr lang="en-US" sz="1800" dirty="0" err="1">
                    <a:solidFill>
                      <a:srgbClr val="000000"/>
                    </a:solidFill>
                    <a:effectLst/>
                    <a:latin typeface="Times New Roman" panose="02020603050405020304" pitchFamily="18" charset="0"/>
                    <a:ea typeface="SimSun" panose="02010600030101010101" pitchFamily="2" charset="-122"/>
                  </a:rPr>
                  <a:t>D</a:t>
                </a:r>
                <a:r>
                  <a:rPr lang="en-US" sz="1800" baseline="-25000" dirty="0" err="1">
                    <a:solidFill>
                      <a:srgbClr val="000000"/>
                    </a:solidFill>
                    <a:effectLst/>
                    <a:latin typeface="Times New Roman" panose="02020603050405020304" pitchFamily="18" charset="0"/>
                    <a:ea typeface="SimSun" panose="02010600030101010101" pitchFamily="2" charset="-122"/>
                  </a:rPr>
                  <a:t>train</a:t>
                </a:r>
                <a:r>
                  <a:rPr lang="en-US" sz="1800" dirty="0">
                    <a:solidFill>
                      <a:srgbClr val="000000"/>
                    </a:solidFill>
                    <a:effectLst/>
                    <a:latin typeface="Times New Roman" panose="02020603050405020304" pitchFamily="18" charset="0"/>
                    <a:ea typeface="SimSun" panose="02010600030101010101" pitchFamily="2" charset="-122"/>
                  </a:rPr>
                  <a:t> where entropy(</a:t>
                </a:r>
                <a:r>
                  <a:rPr lang="en-US" sz="1800" dirty="0" err="1">
                    <a:solidFill>
                      <a:srgbClr val="000000"/>
                    </a:solidFill>
                    <a:effectLst/>
                    <a:latin typeface="Times New Roman" panose="02020603050405020304" pitchFamily="18" charset="0"/>
                    <a:ea typeface="SimSun" panose="02010600030101010101" pitchFamily="2" charset="-122"/>
                  </a:rPr>
                  <a:t>a</a:t>
                </a:r>
                <a:r>
                  <a:rPr lang="en-US" sz="1800" baseline="-25000" dirty="0" err="1">
                    <a:solidFill>
                      <a:srgbClr val="000000"/>
                    </a:solidFill>
                    <a:effectLst/>
                    <a:latin typeface="Times New Roman" panose="02020603050405020304" pitchFamily="18" charset="0"/>
                    <a:ea typeface="SimSun" panose="02010600030101010101" pitchFamily="2" charset="-122"/>
                  </a:rPr>
                  <a:t>i</a:t>
                </a:r>
                <a:r>
                  <a:rPr lang="en-US" sz="1800" dirty="0">
                    <a:solidFill>
                      <a:srgbClr val="000000"/>
                    </a:solidFill>
                    <a:effectLst/>
                    <a:latin typeface="Times New Roman" panose="02020603050405020304" pitchFamily="18" charset="0"/>
                    <a:ea typeface="SimSun" panose="02010600030101010101" pitchFamily="2" charset="-122"/>
                  </a:rPr>
                  <a:t>, label) </a:t>
                </a:r>
                <a14:m>
                  <m:oMath xmlns:m="http://schemas.openxmlformats.org/officeDocument/2006/math">
                    <m:r>
                      <a:rPr lang="en-US" sz="1800" i="1">
                        <a:solidFill>
                          <a:srgbClr val="000000"/>
                        </a:solidFill>
                        <a:effectLst/>
                        <a:latin typeface="Cambria Math" panose="02040503050406030204" pitchFamily="18" charset="0"/>
                        <a:ea typeface="SimSun" panose="02010600030101010101" pitchFamily="2" charset="-122"/>
                      </a:rPr>
                      <m:t>≤</m:t>
                    </m:r>
                  </m:oMath>
                </a14:m>
                <a:r>
                  <a:rPr lang="en-US" sz="1800" i="1" dirty="0">
                    <a:solidFill>
                      <a:srgbClr val="000000"/>
                    </a:solidFill>
                    <a:effectLst/>
                    <a:latin typeface="Times New Roman" panose="02020603050405020304" pitchFamily="18" charset="0"/>
                    <a:ea typeface="SimSun" panose="02010600030101010101" pitchFamily="2" charset="-122"/>
                  </a:rPr>
                  <a:t> </a:t>
                </a:r>
                <a:r>
                  <a:rPr lang="en-US" sz="1800" dirty="0">
                    <a:solidFill>
                      <a:srgbClr val="000000"/>
                    </a:solidFill>
                    <a:effectLst/>
                    <a:latin typeface="Times New Roman" panose="02020603050405020304" pitchFamily="18" charset="0"/>
                    <a:ea typeface="SimSun" panose="02010600030101010101" pitchFamily="2" charset="-122"/>
                  </a:rPr>
                  <a:t>e;</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5: neighbor = [</a:t>
                </a:r>
                <a:r>
                  <a:rPr lang="en-US" sz="1800" dirty="0" err="1">
                    <a:solidFill>
                      <a:srgbClr val="000000"/>
                    </a:solidFill>
                    <a:effectLst/>
                    <a:latin typeface="Times New Roman" panose="02020603050405020304" pitchFamily="18" charset="0"/>
                    <a:ea typeface="SimSun" panose="02010600030101010101" pitchFamily="2" charset="-122"/>
                  </a:rPr>
                  <a:t>e,e</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000000"/>
                        </a:solidFill>
                        <a:effectLst/>
                        <a:latin typeface="Cambria Math" panose="02040503050406030204" pitchFamily="18" charset="0"/>
                        <a:ea typeface="SimSun" panose="02010600030101010101" pitchFamily="2" charset="-122"/>
                      </a:rPr>
                      <m:t>± </m:t>
                    </m:r>
                    <m:r>
                      <a:rPr lang="en-US" sz="1800">
                        <a:solidFill>
                          <a:srgbClr val="000000"/>
                        </a:solidFill>
                        <a:effectLst/>
                        <a:latin typeface="Cambria Math" panose="02040503050406030204" pitchFamily="18" charset="0"/>
                        <a:ea typeface="SimSun" panose="02010600030101010101" pitchFamily="2" charset="-122"/>
                        <a:cs typeface="Cambria Math" panose="02040503050406030204" pitchFamily="18" charset="0"/>
                      </a:rPr>
                      <m:t>∆</m:t>
                    </m:r>
                  </m:oMath>
                </a14:m>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6: e'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random(neighbor);</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7: D</a:t>
                </a:r>
                <a:r>
                  <a:rPr lang="en-US" sz="1800" baseline="-25000" dirty="0">
                    <a:solidFill>
                      <a:srgbClr val="000000"/>
                    </a:solidFill>
                    <a:effectLst/>
                    <a:latin typeface="Times New Roman" panose="02020603050405020304" pitchFamily="18" charset="0"/>
                    <a:ea typeface="SimSun" panose="02010600030101010101" pitchFamily="2" charset="-122"/>
                  </a:rPr>
                  <a:t>e'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attrribute</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a</a:t>
                </a:r>
                <a:r>
                  <a:rPr lang="en-US" sz="1800" baseline="-25000" dirty="0" err="1">
                    <a:solidFill>
                      <a:srgbClr val="000000"/>
                    </a:solidFill>
                    <a:effectLst/>
                    <a:latin typeface="Times New Roman" panose="02020603050405020304" pitchFamily="18" charset="0"/>
                    <a:ea typeface="SimSun" panose="02010600030101010101" pitchFamily="2" charset="-122"/>
                  </a:rPr>
                  <a:t>i</a:t>
                </a:r>
                <a:r>
                  <a:rPr lang="en-US" sz="1800" dirty="0">
                    <a:solidFill>
                      <a:srgbClr val="000000"/>
                    </a:solidFill>
                    <a:effectLst/>
                    <a:latin typeface="Times New Roman" panose="02020603050405020304" pitchFamily="18" charset="0"/>
                    <a:ea typeface="SimSun" panose="02010600030101010101" pitchFamily="2" charset="-122"/>
                  </a:rPr>
                  <a:t> from </a:t>
                </a:r>
                <a:r>
                  <a:rPr lang="en-US" sz="1800" dirty="0" err="1">
                    <a:solidFill>
                      <a:srgbClr val="000000"/>
                    </a:solidFill>
                    <a:effectLst/>
                    <a:latin typeface="Times New Roman" panose="02020603050405020304" pitchFamily="18" charset="0"/>
                    <a:ea typeface="SimSun" panose="02010600030101010101" pitchFamily="2" charset="-122"/>
                  </a:rPr>
                  <a:t>D</a:t>
                </a:r>
                <a:r>
                  <a:rPr lang="en-US" sz="1800" baseline="-25000" dirty="0" err="1">
                    <a:solidFill>
                      <a:srgbClr val="000000"/>
                    </a:solidFill>
                    <a:effectLst/>
                    <a:latin typeface="Times New Roman" panose="02020603050405020304" pitchFamily="18" charset="0"/>
                    <a:ea typeface="SimSun" panose="02010600030101010101" pitchFamily="2" charset="-122"/>
                  </a:rPr>
                  <a:t>train</a:t>
                </a:r>
                <a:r>
                  <a:rPr lang="en-US" sz="1800" dirty="0">
                    <a:solidFill>
                      <a:srgbClr val="000000"/>
                    </a:solidFill>
                    <a:effectLst/>
                    <a:latin typeface="Times New Roman" panose="02020603050405020304" pitchFamily="18" charset="0"/>
                    <a:ea typeface="SimSun" panose="02010600030101010101" pitchFamily="2" charset="-122"/>
                  </a:rPr>
                  <a:t> where entropy(</a:t>
                </a:r>
                <a:r>
                  <a:rPr lang="en-US" sz="1800" dirty="0" err="1">
                    <a:solidFill>
                      <a:srgbClr val="000000"/>
                    </a:solidFill>
                    <a:effectLst/>
                    <a:latin typeface="Times New Roman" panose="02020603050405020304" pitchFamily="18" charset="0"/>
                    <a:ea typeface="SimSun" panose="02010600030101010101" pitchFamily="2" charset="-122"/>
                  </a:rPr>
                  <a:t>a</a:t>
                </a:r>
                <a:r>
                  <a:rPr lang="en-US" sz="1800" baseline="-25000" dirty="0" err="1">
                    <a:solidFill>
                      <a:srgbClr val="000000"/>
                    </a:solidFill>
                    <a:effectLst/>
                    <a:latin typeface="Times New Roman" panose="02020603050405020304" pitchFamily="18" charset="0"/>
                    <a:ea typeface="SimSun" panose="02010600030101010101" pitchFamily="2" charset="-122"/>
                  </a:rPr>
                  <a:t>i</a:t>
                </a:r>
                <a:r>
                  <a:rPr lang="en-US" sz="1800" dirty="0" err="1">
                    <a:solidFill>
                      <a:srgbClr val="000000"/>
                    </a:solidFill>
                    <a:effectLst/>
                    <a:latin typeface="Times New Roman" panose="02020603050405020304" pitchFamily="18" charset="0"/>
                    <a:ea typeface="SimSun" panose="02010600030101010101" pitchFamily="2" charset="-122"/>
                  </a:rPr>
                  <a:t>,label</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i="1">
                        <a:solidFill>
                          <a:srgbClr val="000000"/>
                        </a:solidFill>
                        <a:effectLst/>
                        <a:latin typeface="Cambria Math" panose="02040503050406030204" pitchFamily="18" charset="0"/>
                        <a:ea typeface="SimSun" panose="02010600030101010101" pitchFamily="2" charset="-122"/>
                      </a:rPr>
                      <m:t>≤</m:t>
                    </m:r>
                  </m:oMath>
                </a14:m>
                <a:r>
                  <a:rPr lang="en-US" sz="1800" i="1" dirty="0">
                    <a:solidFill>
                      <a:srgbClr val="000000"/>
                    </a:solidFill>
                    <a:effectLst/>
                    <a:latin typeface="Times New Roman" panose="02020603050405020304" pitchFamily="18" charset="0"/>
                    <a:ea typeface="SimSun" panose="02010600030101010101" pitchFamily="2" charset="-122"/>
                  </a:rPr>
                  <a:t> </a:t>
                </a:r>
                <a:r>
                  <a:rPr lang="en-US" sz="1800" dirty="0">
                    <a:solidFill>
                      <a:srgbClr val="000000"/>
                    </a:solidFill>
                    <a:effectLst/>
                    <a:latin typeface="Times New Roman" panose="02020603050405020304" pitchFamily="18" charset="0"/>
                    <a:ea typeface="SimSun" panose="02010600030101010101" pitchFamily="2" charset="-122"/>
                  </a:rPr>
                  <a:t>e;</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8:</a:t>
                </a:r>
                <a:r>
                  <a:rPr lang="en-US" sz="1800" b="1" dirty="0">
                    <a:solidFill>
                      <a:srgbClr val="000000"/>
                    </a:solidFill>
                    <a:effectLst/>
                    <a:latin typeface="Times New Roman" panose="02020603050405020304" pitchFamily="18" charset="0"/>
                    <a:ea typeface="SimSun" panose="02010600030101010101" pitchFamily="2" charset="-122"/>
                  </a:rPr>
                  <a:t> repeat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9: 	</a:t>
                </a:r>
                <a:r>
                  <a:rPr lang="en-US" sz="1800" dirty="0" err="1">
                    <a:solidFill>
                      <a:srgbClr val="000000"/>
                    </a:solidFill>
                    <a:effectLst/>
                    <a:latin typeface="Times New Roman" panose="02020603050405020304" pitchFamily="18" charset="0"/>
                    <a:ea typeface="SimSun" panose="02010600030101010101" pitchFamily="2" charset="-122"/>
                  </a:rPr>
                  <a:t>model</a:t>
                </a:r>
                <a:r>
                  <a:rPr lang="en-US" sz="1800" baseline="-25000" dirty="0" err="1">
                    <a:solidFill>
                      <a:srgbClr val="000000"/>
                    </a:solidFill>
                    <a:effectLst/>
                    <a:latin typeface="Times New Roman" panose="02020603050405020304" pitchFamily="18" charset="0"/>
                    <a:ea typeface="SimSun" panose="02010600030101010101" pitchFamily="2" charset="-122"/>
                  </a:rPr>
                  <a:t>e</a:t>
                </a:r>
                <a:r>
                  <a:rPr lang="en-US" sz="1800" baseline="-250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ACAC-RG(D</a:t>
                </a:r>
                <a:r>
                  <a:rPr lang="en-US" sz="1800" baseline="-25000" dirty="0">
                    <a:solidFill>
                      <a:srgbClr val="000000"/>
                    </a:solidFill>
                    <a:effectLst/>
                    <a:latin typeface="Times New Roman" panose="02020603050405020304" pitchFamily="18" charset="0"/>
                    <a:ea typeface="SimSun" panose="02010600030101010101" pitchFamily="2" charset="-122"/>
                  </a:rPr>
                  <a:t>e</a:t>
                </a:r>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10:	</a:t>
                </a:r>
                <a:r>
                  <a:rPr lang="en-US" sz="1800" dirty="0" err="1">
                    <a:solidFill>
                      <a:srgbClr val="000000"/>
                    </a:solidFill>
                    <a:effectLst/>
                    <a:latin typeface="Times New Roman" panose="02020603050405020304" pitchFamily="18" charset="0"/>
                    <a:ea typeface="SimSun" panose="02010600030101010101" pitchFamily="2" charset="-122"/>
                  </a:rPr>
                  <a:t>accuracy</a:t>
                </a:r>
                <a:r>
                  <a:rPr lang="en-US" sz="1800" baseline="-25000" dirty="0" err="1">
                    <a:solidFill>
                      <a:srgbClr val="000000"/>
                    </a:solidFill>
                    <a:effectLst/>
                    <a:latin typeface="Times New Roman" panose="02020603050405020304" pitchFamily="18" charset="0"/>
                    <a:ea typeface="SimSun" panose="02010600030101010101" pitchFamily="2" charset="-122"/>
                  </a:rPr>
                  <a:t>e</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model</a:t>
                </a:r>
                <a:r>
                  <a:rPr lang="en-US" sz="1800" baseline="-25000" dirty="0" err="1">
                    <a:solidFill>
                      <a:srgbClr val="000000"/>
                    </a:solidFill>
                    <a:effectLst/>
                    <a:latin typeface="Times New Roman" panose="02020603050405020304" pitchFamily="18" charset="0"/>
                    <a:ea typeface="SimSun" panose="02010600030101010101" pitchFamily="2" charset="-122"/>
                  </a:rPr>
                  <a:t>e</a:t>
                </a:r>
                <a:r>
                  <a:rPr lang="en-US" sz="1800" dirty="0" err="1">
                    <a:solidFill>
                      <a:srgbClr val="000000"/>
                    </a:solidFill>
                    <a:effectLst/>
                    <a:latin typeface="Times New Roman" panose="02020603050405020304" pitchFamily="18" charset="0"/>
                    <a:ea typeface="SimSun" panose="02010600030101010101" pitchFamily="2" charset="-122"/>
                  </a:rPr>
                  <a:t>.predict</a:t>
                </a:r>
                <a:r>
                  <a:rPr lang="en-US" sz="1800" dirty="0">
                    <a:solidFill>
                      <a:srgbClr val="000000"/>
                    </a:solidFill>
                    <a:effectLst/>
                    <a:latin typeface="Times New Roman" panose="02020603050405020304" pitchFamily="18" charset="0"/>
                    <a:ea typeface="SimSun" panose="02010600030101010101" pitchFamily="2" charset="-122"/>
                  </a:rPr>
                  <a:t>(</a:t>
                </a:r>
                <a:r>
                  <a:rPr lang="en-US" sz="1800" dirty="0" err="1">
                    <a:solidFill>
                      <a:srgbClr val="000000"/>
                    </a:solidFill>
                    <a:effectLst/>
                    <a:latin typeface="Times New Roman" panose="02020603050405020304" pitchFamily="18" charset="0"/>
                    <a:ea typeface="SimSun" panose="02010600030101010101" pitchFamily="2" charset="-122"/>
                  </a:rPr>
                  <a:t>D</a:t>
                </a:r>
                <a:r>
                  <a:rPr lang="en-US" sz="1800" baseline="-25000" dirty="0" err="1">
                    <a:solidFill>
                      <a:srgbClr val="000000"/>
                    </a:solidFill>
                    <a:effectLst/>
                    <a:latin typeface="Times New Roman" panose="02020603050405020304" pitchFamily="18" charset="0"/>
                    <a:ea typeface="SimSun" panose="02010600030101010101" pitchFamily="2" charset="-122"/>
                  </a:rPr>
                  <a:t>test</a:t>
                </a:r>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11:	neighbor = [</a:t>
                </a:r>
                <a:r>
                  <a:rPr lang="en-US" sz="1800" dirty="0" err="1">
                    <a:solidFill>
                      <a:srgbClr val="000000"/>
                    </a:solidFill>
                    <a:effectLst/>
                    <a:latin typeface="Times New Roman" panose="02020603050405020304" pitchFamily="18" charset="0"/>
                    <a:ea typeface="SimSun" panose="02010600030101010101" pitchFamily="2" charset="-122"/>
                  </a:rPr>
                  <a:t>e,e</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000000"/>
                        </a:solidFill>
                        <a:effectLst/>
                        <a:latin typeface="Cambria Math" panose="02040503050406030204" pitchFamily="18" charset="0"/>
                        <a:ea typeface="SimSun" panose="02010600030101010101" pitchFamily="2" charset="-122"/>
                      </a:rPr>
                      <m:t>± </m:t>
                    </m:r>
                    <m:r>
                      <a:rPr lang="en-US" sz="1800">
                        <a:solidFill>
                          <a:srgbClr val="000000"/>
                        </a:solidFill>
                        <a:effectLst/>
                        <a:latin typeface="Cambria Math" panose="02040503050406030204" pitchFamily="18" charset="0"/>
                        <a:ea typeface="SimSun" panose="02010600030101010101" pitchFamily="2" charset="-122"/>
                        <a:cs typeface="Cambria Math" panose="02040503050406030204" pitchFamily="18" charset="0"/>
                      </a:rPr>
                      <m:t>∆</m:t>
                    </m:r>
                  </m:oMath>
                </a14:m>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12:	e'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808080"/>
                    </a:solidFill>
                    <a:effectLst/>
                    <a:latin typeface="Times New Roman" panose="02020603050405020304" pitchFamily="18" charset="0"/>
                    <a:ea typeface="SimSun" panose="02010600030101010101" pitchFamily="2" charset="-122"/>
                  </a:rPr>
                  <a:t> </a:t>
                </a:r>
                <a:r>
                  <a:rPr lang="en-US" sz="1800" dirty="0">
                    <a:solidFill>
                      <a:srgbClr val="000000"/>
                    </a:solidFill>
                    <a:effectLst/>
                    <a:latin typeface="Times New Roman" panose="02020603050405020304" pitchFamily="18" charset="0"/>
                    <a:ea typeface="SimSun" panose="02010600030101010101" pitchFamily="2" charset="-122"/>
                  </a:rPr>
                  <a:t>random(neighbor);</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13:	</a:t>
                </a:r>
                <a:r>
                  <a:rPr lang="en-US" sz="1800" dirty="0" err="1">
                    <a:solidFill>
                      <a:srgbClr val="000000"/>
                    </a:solidFill>
                    <a:effectLst/>
                    <a:latin typeface="Times New Roman" panose="02020603050405020304" pitchFamily="18" charset="0"/>
                    <a:ea typeface="SimSun" panose="02010600030101010101" pitchFamily="2" charset="-122"/>
                  </a:rPr>
                  <a:t>model</a:t>
                </a:r>
                <a:r>
                  <a:rPr lang="en-US" sz="1800" baseline="-25000" dirty="0" err="1">
                    <a:solidFill>
                      <a:srgbClr val="000000"/>
                    </a:solidFill>
                    <a:effectLst/>
                    <a:latin typeface="Times New Roman" panose="02020603050405020304" pitchFamily="18" charset="0"/>
                    <a:ea typeface="SimSun" panose="02010600030101010101" pitchFamily="2" charset="-122"/>
                  </a:rPr>
                  <a:t>e</a:t>
                </a:r>
                <a:r>
                  <a:rPr lang="en-US" sz="1800" baseline="-25000" dirty="0">
                    <a:solidFill>
                      <a:srgbClr val="000000"/>
                    </a:solidFill>
                    <a:effectLst/>
                    <a:latin typeface="Times New Roman" panose="02020603050405020304" pitchFamily="18" charset="0"/>
                    <a:ea typeface="SimSun" panose="02010600030101010101" pitchFamily="2" charset="-122"/>
                  </a:rPr>
                  <a:t>’</a:t>
                </a:r>
                <a14:m>
                  <m:oMath xmlns:m="http://schemas.openxmlformats.org/officeDocument/2006/math">
                    <m:r>
                      <a:rPr lang="en-US" sz="1800" baseline="-25000">
                        <a:solidFill>
                          <a:srgbClr val="000000"/>
                        </a:solidFill>
                        <a:effectLst/>
                        <a:latin typeface="Cambria Math" panose="02040503050406030204" pitchFamily="18" charset="0"/>
                        <a:ea typeface="SimSun" panose="02010600030101010101" pitchFamily="2" charset="-122"/>
                      </a:rPr>
                      <m:t> </m:t>
                    </m:r>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808080"/>
                    </a:solidFill>
                    <a:effectLst/>
                    <a:latin typeface="Times New Roman" panose="02020603050405020304" pitchFamily="18" charset="0"/>
                    <a:ea typeface="SimSun" panose="02010600030101010101" pitchFamily="2" charset="-122"/>
                  </a:rPr>
                  <a:t> </a:t>
                </a:r>
                <a:r>
                  <a:rPr lang="en-US" sz="1800" dirty="0">
                    <a:solidFill>
                      <a:srgbClr val="000000"/>
                    </a:solidFill>
                    <a:effectLst/>
                    <a:latin typeface="Times New Roman" panose="02020603050405020304" pitchFamily="18" charset="0"/>
                    <a:ea typeface="SimSun" panose="02010600030101010101" pitchFamily="2" charset="-122"/>
                  </a:rPr>
                  <a:t> ACAC-RG(D</a:t>
                </a:r>
                <a:r>
                  <a:rPr lang="en-US" sz="1800" baseline="-25000" dirty="0">
                    <a:solidFill>
                      <a:srgbClr val="000000"/>
                    </a:solidFill>
                    <a:effectLst/>
                    <a:latin typeface="Times New Roman" panose="02020603050405020304" pitchFamily="18" charset="0"/>
                    <a:ea typeface="SimSun" panose="02010600030101010101" pitchFamily="2" charset="-122"/>
                  </a:rPr>
                  <a:t>e</a:t>
                </a:r>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14:	</a:t>
                </a:r>
                <a:r>
                  <a:rPr lang="en-US" sz="1800" dirty="0" err="1">
                    <a:solidFill>
                      <a:srgbClr val="000000"/>
                    </a:solidFill>
                    <a:effectLst/>
                    <a:latin typeface="Times New Roman" panose="02020603050405020304" pitchFamily="18" charset="0"/>
                    <a:ea typeface="SimSun" panose="02010600030101010101" pitchFamily="2" charset="-122"/>
                  </a:rPr>
                  <a:t>accuracy</a:t>
                </a:r>
                <a:r>
                  <a:rPr lang="en-US" sz="1800" baseline="-25000" dirty="0" err="1">
                    <a:solidFill>
                      <a:srgbClr val="000000"/>
                    </a:solidFill>
                    <a:effectLst/>
                    <a:latin typeface="Times New Roman" panose="02020603050405020304" pitchFamily="18" charset="0"/>
                    <a:ea typeface="SimSun" panose="02010600030101010101" pitchFamily="2" charset="-122"/>
                  </a:rPr>
                  <a:t>e</a:t>
                </a:r>
                <a:r>
                  <a:rPr lang="en-US" sz="1800" baseline="-25000" dirty="0">
                    <a:solidFill>
                      <a:srgbClr val="000000"/>
                    </a:solidFill>
                    <a:effectLst/>
                    <a:latin typeface="Times New Roman" panose="02020603050405020304" pitchFamily="18" charset="0"/>
                    <a:ea typeface="SimSun" panose="02010600030101010101" pitchFamily="2" charset="-122"/>
                  </a:rPr>
                  <a:t>’</a:t>
                </a:r>
                <a14:m>
                  <m:oMath xmlns:m="http://schemas.openxmlformats.org/officeDocument/2006/math">
                    <m:r>
                      <a:rPr lang="en-US" sz="1800" baseline="-25000">
                        <a:solidFill>
                          <a:srgbClr val="000000"/>
                        </a:solidFill>
                        <a:effectLst/>
                        <a:latin typeface="Cambria Math" panose="02040503050406030204" pitchFamily="18" charset="0"/>
                        <a:ea typeface="SimSun" panose="02010600030101010101" pitchFamily="2" charset="-122"/>
                      </a:rPr>
                      <m:t> </m:t>
                    </m:r>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808080"/>
                    </a:solidFill>
                    <a:effectLst/>
                    <a:latin typeface="Times New Roman" panose="02020603050405020304" pitchFamily="18" charset="0"/>
                    <a:ea typeface="SimSun" panose="02010600030101010101" pitchFamily="2" charset="-122"/>
                  </a:rPr>
                  <a:t> </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model</a:t>
                </a:r>
                <a:r>
                  <a:rPr lang="en-US" sz="1800" baseline="-25000" dirty="0" err="1">
                    <a:solidFill>
                      <a:srgbClr val="000000"/>
                    </a:solidFill>
                    <a:effectLst/>
                    <a:latin typeface="Times New Roman" panose="02020603050405020304" pitchFamily="18" charset="0"/>
                    <a:ea typeface="SimSun" panose="02010600030101010101" pitchFamily="2" charset="-122"/>
                  </a:rPr>
                  <a:t>e</a:t>
                </a:r>
                <a:r>
                  <a:rPr lang="en-US" sz="1800" baseline="-25000" dirty="0">
                    <a:solidFill>
                      <a:srgbClr val="000000"/>
                    </a:solidFill>
                    <a:effectLst/>
                    <a:latin typeface="Times New Roman" panose="02020603050405020304" pitchFamily="18" charset="0"/>
                    <a:ea typeface="SimSun" panose="02010600030101010101" pitchFamily="2" charset="-122"/>
                  </a:rPr>
                  <a:t>’</a:t>
                </a:r>
                <a:r>
                  <a:rPr lang="en-US" sz="1800" dirty="0">
                    <a:solidFill>
                      <a:srgbClr val="000000"/>
                    </a:solidFill>
                    <a:effectLst/>
                    <a:latin typeface="Times New Roman" panose="02020603050405020304" pitchFamily="18" charset="0"/>
                    <a:ea typeface="SimSun" panose="02010600030101010101" pitchFamily="2" charset="-122"/>
                  </a:rPr>
                  <a:t>.predict(</a:t>
                </a:r>
                <a:r>
                  <a:rPr lang="en-US" sz="1800" dirty="0" err="1">
                    <a:solidFill>
                      <a:srgbClr val="000000"/>
                    </a:solidFill>
                    <a:effectLst/>
                    <a:latin typeface="Times New Roman" panose="02020603050405020304" pitchFamily="18" charset="0"/>
                    <a:ea typeface="SimSun" panose="02010600030101010101" pitchFamily="2" charset="-122"/>
                  </a:rPr>
                  <a:t>D</a:t>
                </a:r>
                <a:r>
                  <a:rPr lang="en-US" sz="1800" baseline="-25000" dirty="0" err="1">
                    <a:solidFill>
                      <a:srgbClr val="000000"/>
                    </a:solidFill>
                    <a:effectLst/>
                    <a:latin typeface="Times New Roman" panose="02020603050405020304" pitchFamily="18" charset="0"/>
                    <a:ea typeface="SimSun" panose="02010600030101010101" pitchFamily="2" charset="-122"/>
                  </a:rPr>
                  <a:t>test</a:t>
                </a:r>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15:	</a:t>
                </a:r>
                <a:r>
                  <a:rPr lang="en-US" sz="1800" b="1" dirty="0">
                    <a:solidFill>
                      <a:srgbClr val="000000"/>
                    </a:solidFill>
                    <a:effectLst/>
                    <a:latin typeface="Times New Roman" panose="02020603050405020304" pitchFamily="18" charset="0"/>
                    <a:ea typeface="SimSun" panose="02010600030101010101" pitchFamily="2" charset="-122"/>
                  </a:rPr>
                  <a:t>if </a:t>
                </a:r>
                <a:r>
                  <a:rPr lang="en-US" sz="1800" dirty="0">
                    <a:solidFill>
                      <a:srgbClr val="000000"/>
                    </a:solidFill>
                    <a:effectLst/>
                    <a:latin typeface="Times New Roman" panose="02020603050405020304" pitchFamily="18" charset="0"/>
                    <a:ea typeface="SimSun" panose="02010600030101010101" pitchFamily="2" charset="-122"/>
                  </a:rPr>
                  <a:t>(</a:t>
                </a:r>
                <a:r>
                  <a:rPr lang="en-US" sz="1800" dirty="0" err="1">
                    <a:solidFill>
                      <a:srgbClr val="000000"/>
                    </a:solidFill>
                    <a:effectLst/>
                    <a:latin typeface="Times New Roman" panose="02020603050405020304" pitchFamily="18" charset="0"/>
                    <a:ea typeface="SimSun" panose="02010600030101010101" pitchFamily="2" charset="-122"/>
                  </a:rPr>
                  <a:t>accuracy</a:t>
                </a:r>
                <a:r>
                  <a:rPr lang="en-US" sz="1800" baseline="-25000" dirty="0" err="1">
                    <a:solidFill>
                      <a:srgbClr val="000000"/>
                    </a:solidFill>
                    <a:effectLst/>
                    <a:latin typeface="Times New Roman" panose="02020603050405020304" pitchFamily="18" charset="0"/>
                    <a:ea typeface="SimSun" panose="02010600030101010101" pitchFamily="2" charset="-122"/>
                  </a:rPr>
                  <a:t>e</a:t>
                </a:r>
                <a:r>
                  <a:rPr lang="en-US" sz="1800" baseline="-250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i="1">
                        <a:solidFill>
                          <a:srgbClr val="000000"/>
                        </a:solidFill>
                        <a:effectLst/>
                        <a:latin typeface="Cambria Math" panose="02040503050406030204" pitchFamily="18" charset="0"/>
                        <a:ea typeface="SimSun" panose="02010600030101010101" pitchFamily="2" charset="-122"/>
                      </a:rPr>
                      <m:t>≤</m:t>
                    </m:r>
                  </m:oMath>
                </a14:m>
                <a:r>
                  <a:rPr lang="en-US" sz="1800" i="1"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accuracy</a:t>
                </a:r>
                <a:r>
                  <a:rPr lang="en-US" sz="1800" baseline="-25000" dirty="0" err="1">
                    <a:solidFill>
                      <a:srgbClr val="000000"/>
                    </a:solidFill>
                    <a:effectLst/>
                    <a:latin typeface="Times New Roman" panose="02020603050405020304" pitchFamily="18" charset="0"/>
                    <a:ea typeface="SimSun" panose="02010600030101010101" pitchFamily="2" charset="-122"/>
                  </a:rPr>
                  <a:t>e</a:t>
                </a:r>
                <a:r>
                  <a:rPr lang="en-US" sz="1800" baseline="-25000" dirty="0">
                    <a:solidFill>
                      <a:srgbClr val="000000"/>
                    </a:solidFill>
                    <a:effectLst/>
                    <a:latin typeface="Times New Roman" panose="02020603050405020304" pitchFamily="18" charset="0"/>
                    <a:ea typeface="SimSun" panose="02010600030101010101" pitchFamily="2" charset="-122"/>
                  </a:rPr>
                  <a:t>’</a:t>
                </a:r>
                <a:r>
                  <a:rPr lang="en-US" sz="1800" dirty="0">
                    <a:solidFill>
                      <a:srgbClr val="000000"/>
                    </a:solidFill>
                    <a:effectLst/>
                    <a:latin typeface="Times New Roman" panose="02020603050405020304" pitchFamily="18" charset="0"/>
                    <a:ea typeface="SimSun" panose="02010600030101010101" pitchFamily="2" charset="-122"/>
                  </a:rPr>
                  <a:t>) </a:t>
                </a:r>
                <a:r>
                  <a:rPr lang="en-US" sz="1800" b="1" dirty="0">
                    <a:solidFill>
                      <a:srgbClr val="000000"/>
                    </a:solidFill>
                    <a:effectLst/>
                    <a:latin typeface="Times New Roman" panose="02020603050405020304" pitchFamily="18" charset="0"/>
                    <a:ea typeface="SimSun" panose="02010600030101010101" pitchFamily="2" charset="-122"/>
                  </a:rPr>
                  <a:t>then</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16:		e:=e'</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17:	</a:t>
                </a:r>
                <a:r>
                  <a:rPr lang="en-US" sz="1800" b="1" dirty="0">
                    <a:solidFill>
                      <a:srgbClr val="000000"/>
                    </a:solidFill>
                    <a:effectLst/>
                    <a:latin typeface="Times New Roman" panose="02020603050405020304" pitchFamily="18" charset="0"/>
                    <a:ea typeface="SimSun" panose="02010600030101010101" pitchFamily="2" charset="-122"/>
                  </a:rPr>
                  <a:t>end if</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i="1" dirty="0">
                    <a:solidFill>
                      <a:srgbClr val="000000"/>
                    </a:solidFill>
                    <a:effectLst/>
                    <a:latin typeface="Times New Roman" panose="02020603050405020304" pitchFamily="18" charset="0"/>
                    <a:ea typeface="SimSun" panose="02010600030101010101" pitchFamily="2" charset="-122"/>
                  </a:rPr>
                  <a:t>18: </a:t>
                </a:r>
                <a:r>
                  <a:rPr lang="en-US" sz="1800" b="1" i="1" dirty="0">
                    <a:solidFill>
                      <a:srgbClr val="000000"/>
                    </a:solidFill>
                    <a:effectLst/>
                    <a:latin typeface="Times New Roman" panose="02020603050405020304" pitchFamily="18" charset="0"/>
                    <a:ea typeface="SimSun" panose="02010600030101010101" pitchFamily="2" charset="-122"/>
                  </a:rPr>
                  <a:t>until </a:t>
                </a:r>
                <a:r>
                  <a:rPr lang="en-US" sz="1800" dirty="0" err="1">
                    <a:solidFill>
                      <a:srgbClr val="000000"/>
                    </a:solidFill>
                    <a:effectLst/>
                    <a:latin typeface="Times New Roman" panose="02020603050405020304" pitchFamily="18" charset="0"/>
                    <a:ea typeface="SimSun" panose="02010600030101010101" pitchFamily="2" charset="-122"/>
                  </a:rPr>
                  <a:t>accuracy</a:t>
                </a:r>
                <a:r>
                  <a:rPr lang="en-US" sz="1800" baseline="-25000" dirty="0" err="1">
                    <a:solidFill>
                      <a:srgbClr val="000000"/>
                    </a:solidFill>
                    <a:effectLst/>
                    <a:latin typeface="Times New Roman" panose="02020603050405020304" pitchFamily="18" charset="0"/>
                    <a:ea typeface="SimSun" panose="02010600030101010101" pitchFamily="2" charset="-122"/>
                  </a:rPr>
                  <a:t>e</a:t>
                </a:r>
                <a:r>
                  <a:rPr lang="en-US" sz="1800" baseline="-250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i="1">
                        <a:solidFill>
                          <a:srgbClr val="000000"/>
                        </a:solidFill>
                        <a:effectLst/>
                        <a:latin typeface="Cambria Math" panose="02040503050406030204" pitchFamily="18" charset="0"/>
                        <a:ea typeface="SimSun" panose="02010600030101010101" pitchFamily="2" charset="-122"/>
                      </a:rPr>
                      <m:t>≤</m:t>
                    </m:r>
                  </m:oMath>
                </a14:m>
                <a:r>
                  <a:rPr lang="en-US" sz="1800" i="1"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accuracy</a:t>
                </a:r>
                <a:r>
                  <a:rPr lang="en-US" sz="1800" baseline="-25000" dirty="0" err="1">
                    <a:solidFill>
                      <a:srgbClr val="000000"/>
                    </a:solidFill>
                    <a:effectLst/>
                    <a:latin typeface="Times New Roman" panose="02020603050405020304" pitchFamily="18" charset="0"/>
                    <a:ea typeface="SimSun" panose="02010600030101010101" pitchFamily="2" charset="-122"/>
                  </a:rPr>
                  <a:t>e</a:t>
                </a:r>
                <a:r>
                  <a:rPr lang="en-US" sz="1800" baseline="-25000" dirty="0">
                    <a:solidFill>
                      <a:srgbClr val="000000"/>
                    </a:solidFill>
                    <a:effectLst/>
                    <a:latin typeface="Times New Roman" panose="02020603050405020304" pitchFamily="18" charset="0"/>
                    <a:ea typeface="SimSun" panose="02010600030101010101" pitchFamily="2" charset="-122"/>
                  </a:rPr>
                  <a:t>’</a:t>
                </a:r>
                <a:r>
                  <a:rPr lang="en-US" sz="1800" i="1" dirty="0">
                    <a:solidFill>
                      <a:srgbClr val="000000"/>
                    </a:solidFill>
                    <a:effectLst/>
                    <a:latin typeface="Times New Roman" panose="02020603050405020304" pitchFamily="18" charset="0"/>
                    <a:ea typeface="SimSun" panose="02010600030101010101" pitchFamily="2" charset="-122"/>
                  </a:rPr>
                  <a:t> </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i="1" dirty="0">
                    <a:solidFill>
                      <a:srgbClr val="000000"/>
                    </a:solidFill>
                    <a:effectLst/>
                    <a:latin typeface="Times New Roman" panose="02020603050405020304" pitchFamily="18" charset="0"/>
                    <a:ea typeface="SimSun" panose="02010600030101010101" pitchFamily="2" charset="-122"/>
                  </a:rPr>
                  <a:t>19: </a:t>
                </a:r>
                <a:r>
                  <a:rPr lang="en-US" sz="1800" b="1" i="1" dirty="0">
                    <a:solidFill>
                      <a:srgbClr val="000000"/>
                    </a:solidFill>
                    <a:effectLst/>
                    <a:latin typeface="Times New Roman" panose="02020603050405020304" pitchFamily="18" charset="0"/>
                    <a:ea typeface="SimSun" panose="02010600030101010101" pitchFamily="2" charset="-122"/>
                  </a:rPr>
                  <a:t>return </a:t>
                </a:r>
                <a:r>
                  <a:rPr lang="en-US" sz="1800" i="1" dirty="0" err="1">
                    <a:solidFill>
                      <a:srgbClr val="000000"/>
                    </a:solidFill>
                    <a:effectLst/>
                    <a:latin typeface="Times New Roman" panose="02020603050405020304" pitchFamily="18" charset="0"/>
                    <a:ea typeface="SimSun" panose="02010600030101010101" pitchFamily="2" charset="-122"/>
                  </a:rPr>
                  <a:t>model</a:t>
                </a:r>
                <a:r>
                  <a:rPr lang="en-US" sz="1800" i="1" baseline="-25000" dirty="0" err="1">
                    <a:solidFill>
                      <a:srgbClr val="000000"/>
                    </a:solidFill>
                    <a:effectLst/>
                    <a:latin typeface="Times New Roman" panose="02020603050405020304" pitchFamily="18" charset="0"/>
                    <a:ea typeface="SimSun" panose="02010600030101010101" pitchFamily="2" charset="-122"/>
                  </a:rPr>
                  <a:t>e</a:t>
                </a:r>
                <a:endParaRPr lang="en-US" sz="1800" dirty="0">
                  <a:effectLst/>
                  <a:latin typeface="Times New Roman" panose="02020603050405020304" pitchFamily="18" charset="0"/>
                  <a:ea typeface="SimSun" panose="02010600030101010101" pitchFamily="2" charset="-122"/>
                </a:endParaRPr>
              </a:p>
            </p:txBody>
          </p:sp>
        </mc:Choice>
        <mc:Fallback xmlns="">
          <p:sp>
            <p:nvSpPr>
              <p:cNvPr id="6" name="Rectangle 5"/>
              <p:cNvSpPr>
                <a:spLocks noRot="1" noChangeAspect="1" noMove="1" noResize="1" noEditPoints="1" noAdjustHandles="1" noChangeArrowheads="1" noChangeShapeType="1" noTextEdit="1"/>
              </p:cNvSpPr>
              <p:nvPr/>
            </p:nvSpPr>
            <p:spPr>
              <a:xfrm>
                <a:off x="3979273" y="2884850"/>
                <a:ext cx="6781800" cy="7414850"/>
              </a:xfrm>
              <a:prstGeom prst="rect">
                <a:avLst/>
              </a:prstGeom>
              <a:blipFill>
                <a:blip r:embed="rId2"/>
                <a:stretch>
                  <a:fillRect l="-809" b="-329"/>
                </a:stretch>
              </a:blipFill>
            </p:spPr>
            <p:txBody>
              <a:bodyPr/>
              <a:lstStyle/>
              <a:p>
                <a:r>
                  <a:rPr lang="en-US">
                    <a:noFill/>
                  </a:rPr>
                  <a:t> </a:t>
                </a:r>
              </a:p>
            </p:txBody>
          </p:sp>
        </mc:Fallback>
      </mc:AlternateContent>
      <p:cxnSp>
        <p:nvCxnSpPr>
          <p:cNvPr id="8" name="Straight Connector 7"/>
          <p:cNvCxnSpPr/>
          <p:nvPr/>
        </p:nvCxnSpPr>
        <p:spPr>
          <a:xfrm>
            <a:off x="3968750" y="3778250"/>
            <a:ext cx="6788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968750" y="10179050"/>
            <a:ext cx="6788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968750" y="3397250"/>
            <a:ext cx="6788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stretch>
            <a:fillRect/>
          </a:stretch>
        </p:blipFill>
        <p:spPr>
          <a:xfrm>
            <a:off x="13188950" y="3175536"/>
            <a:ext cx="3200400" cy="6971764"/>
          </a:xfrm>
          <a:prstGeom prst="rect">
            <a:avLst/>
          </a:prstGeom>
        </p:spPr>
      </p:pic>
      <p:sp>
        <p:nvSpPr>
          <p:cNvPr id="3" name="Slide Number Placeholder 2"/>
          <p:cNvSpPr>
            <a:spLocks noGrp="1"/>
          </p:cNvSpPr>
          <p:nvPr>
            <p:ph type="sldNum" sz="quarter" idx="7"/>
          </p:nvPr>
        </p:nvSpPr>
        <p:spPr/>
        <p:txBody>
          <a:bodyPr/>
          <a:lstStyle/>
          <a:p>
            <a:fld id="{B6F15528-21DE-4FAA-801E-634DDDAF4B2B}" type="slidenum">
              <a:rPr lang="en-US" smtClean="0"/>
              <a:t>11</a:t>
            </a:fld>
            <a:endParaRPr lang="en-US"/>
          </a:p>
        </p:txBody>
      </p:sp>
    </p:spTree>
    <p:extLst>
      <p:ext uri="{BB962C8B-B14F-4D97-AF65-F5344CB8AC3E}">
        <p14:creationId xmlns:p14="http://schemas.microsoft.com/office/powerpoint/2010/main" val="1585628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1724190"/>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4.1</a:t>
            </a:r>
            <a:r>
              <a:rPr lang="vi-VN" sz="3600" spc="360" dirty="0" smtClean="0">
                <a:latin typeface="Tahoma" panose="020B0604030504040204" pitchFamily="34" charset="0"/>
                <a:ea typeface="Tahoma" panose="020B0604030504040204" pitchFamily="34" charset="0"/>
                <a:cs typeface="Tahoma" panose="020B0604030504040204" pitchFamily="34" charset="0"/>
              </a:rPr>
              <a:t>.1</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spc="360" dirty="0">
                <a:latin typeface="Tahoma" panose="020B0604030504040204" pitchFamily="34" charset="0"/>
                <a:ea typeface="Tahoma" panose="020B0604030504040204" pitchFamily="34" charset="0"/>
                <a:cs typeface="Tahoma" panose="020B0604030504040204" pitchFamily="34" charset="0"/>
              </a:rPr>
              <a:t>Thực nghiệm chiến lược lựa chọn đặt trưng</a:t>
            </a:r>
            <a:br>
              <a:rPr lang="vi-VN" sz="3600" spc="360" dirty="0">
                <a:latin typeface="Tahoma" panose="020B0604030504040204" pitchFamily="34" charset="0"/>
                <a:ea typeface="Tahoma" panose="020B0604030504040204" pitchFamily="34" charset="0"/>
                <a:cs typeface="Tahoma" panose="020B0604030504040204" pitchFamily="34" charset="0"/>
              </a:rPr>
            </a:b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1115898" y="3854450"/>
            <a:ext cx="6781800" cy="3816429"/>
          </a:xfrm>
          <a:prstGeom prst="rect">
            <a:avLst/>
          </a:prstGeom>
        </p:spPr>
        <p:txBody>
          <a:bodyPr wrap="square">
            <a:spAutoFit/>
          </a:bodyPr>
          <a:lstStyle/>
          <a:p>
            <a:pPr algn="just"/>
            <a:r>
              <a:rPr lang="vi-VN" sz="2200" dirty="0" smtClean="0">
                <a:latin typeface="Tahoma" panose="020B0604030504040204" pitchFamily="34" charset="0"/>
                <a:ea typeface="Tahoma" panose="020B0604030504040204" pitchFamily="34" charset="0"/>
                <a:cs typeface="Tahoma" panose="020B0604030504040204" pitchFamily="34" charset="0"/>
              </a:rPr>
              <a:t>      Thực nghiệm trên tập dữ liệu Mushroom[5]: đây là tập dữ liệu có 8025 dòng dữ liệu và 23 cột thuộc tính trong đó thuộc tính phân lớp là ‘class’ để phân loại nấm độc hoặc không độc (ăn được=e, độc=p). Thực nghiệm sẽ chia tập dữ liệu thành 2 phần. 80% dòng dữ liệu sẽ được sử dụng trong quá trình huấn luyện, 20% còn lại sẽ sử dụng cho quá trình đánh giá.</a:t>
            </a:r>
          </a:p>
          <a:p>
            <a:pPr algn="just"/>
            <a:r>
              <a:rPr lang="vi-VN" sz="2200" dirty="0" smtClean="0">
                <a:latin typeface="Tahoma" panose="020B0604030504040204" pitchFamily="34" charset="0"/>
                <a:ea typeface="Tahoma" panose="020B0604030504040204" pitchFamily="34" charset="0"/>
                <a:cs typeface="Tahoma" panose="020B0604030504040204" pitchFamily="34" charset="0"/>
              </a:rPr>
              <a:t>       Các ngưỡng giá trị sẽ được dùng là: </a:t>
            </a:r>
            <a:r>
              <a:rPr lang="it-IT" sz="2200" dirty="0" smtClean="0">
                <a:latin typeface="Tahoma" panose="020B0604030504040204" pitchFamily="34" charset="0"/>
                <a:ea typeface="Tahoma" panose="020B0604030504040204" pitchFamily="34" charset="0"/>
                <a:cs typeface="Tahoma" panose="020B0604030504040204" pitchFamily="34" charset="0"/>
              </a:rPr>
              <a:t>(minsup = 0.1, minconf = 0.</a:t>
            </a:r>
            <a:r>
              <a:rPr lang="vi-VN" sz="2200" dirty="0" smtClean="0">
                <a:latin typeface="Tahoma" panose="020B0604030504040204" pitchFamily="34" charset="0"/>
                <a:ea typeface="Tahoma" panose="020B0604030504040204" pitchFamily="34" charset="0"/>
                <a:cs typeface="Tahoma" panose="020B0604030504040204" pitchFamily="34" charset="0"/>
              </a:rPr>
              <a:t>8</a:t>
            </a:r>
            <a:r>
              <a:rPr lang="it-IT" sz="2200" dirty="0" smtClean="0">
                <a:latin typeface="Tahoma" panose="020B0604030504040204" pitchFamily="34" charset="0"/>
                <a:ea typeface="Tahoma" panose="020B0604030504040204" pitchFamily="34" charset="0"/>
                <a:cs typeface="Tahoma" panose="020B0604030504040204" pitchFamily="34" charset="0"/>
              </a:rPr>
              <a:t>, minallconf = 0.5).</a:t>
            </a:r>
          </a:p>
          <a:p>
            <a:pPr algn="just"/>
            <a:endParaRPr lang="en-US" sz="2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69780146"/>
              </p:ext>
            </p:extLst>
          </p:nvPr>
        </p:nvGraphicFramePr>
        <p:xfrm>
          <a:off x="10293350" y="2101850"/>
          <a:ext cx="6477000" cy="7821759"/>
        </p:xfrm>
        <a:graphic>
          <a:graphicData uri="http://schemas.openxmlformats.org/drawingml/2006/table">
            <a:tbl>
              <a:tblPr firstRow="1" firstCol="1" bandRow="1">
                <a:tableStyleId>{5C22544A-7EE6-4342-B048-85BDC9FD1C3A}</a:tableStyleId>
              </a:tblPr>
              <a:tblGrid>
                <a:gridCol w="803213">
                  <a:extLst>
                    <a:ext uri="{9D8B030D-6E8A-4147-A177-3AD203B41FA5}">
                      <a16:colId xmlns:a16="http://schemas.microsoft.com/office/drawing/2014/main" val="1032819231"/>
                    </a:ext>
                  </a:extLst>
                </a:gridCol>
                <a:gridCol w="2137902">
                  <a:extLst>
                    <a:ext uri="{9D8B030D-6E8A-4147-A177-3AD203B41FA5}">
                      <a16:colId xmlns:a16="http://schemas.microsoft.com/office/drawing/2014/main" val="547949250"/>
                    </a:ext>
                  </a:extLst>
                </a:gridCol>
                <a:gridCol w="1178628">
                  <a:extLst>
                    <a:ext uri="{9D8B030D-6E8A-4147-A177-3AD203B41FA5}">
                      <a16:colId xmlns:a16="http://schemas.microsoft.com/office/drawing/2014/main" val="411733248"/>
                    </a:ext>
                  </a:extLst>
                </a:gridCol>
                <a:gridCol w="2357257">
                  <a:extLst>
                    <a:ext uri="{9D8B030D-6E8A-4147-A177-3AD203B41FA5}">
                      <a16:colId xmlns:a16="http://schemas.microsoft.com/office/drawing/2014/main" val="2677885609"/>
                    </a:ext>
                  </a:extLst>
                </a:gridCol>
              </a:tblGrid>
              <a:tr h="646767">
                <a:tc>
                  <a:txBody>
                    <a:bodyPr/>
                    <a:lstStyle/>
                    <a:p>
                      <a:pPr marL="0" marR="0" algn="ctr">
                        <a:lnSpc>
                          <a:spcPct val="107000"/>
                        </a:lnSpc>
                        <a:spcBef>
                          <a:spcPts val="0"/>
                        </a:spcBef>
                        <a:spcAft>
                          <a:spcPts val="0"/>
                        </a:spcAft>
                      </a:pPr>
                      <a:r>
                        <a:rPr lang="en-US" sz="2000" dirty="0" err="1">
                          <a:effectLst/>
                          <a:latin typeface="Tahoma" panose="020B0604030504040204" pitchFamily="34" charset="0"/>
                          <a:ea typeface="Tahoma" panose="020B0604030504040204" pitchFamily="34" charset="0"/>
                          <a:cs typeface="Tahoma" panose="020B0604030504040204" pitchFamily="34" charset="0"/>
                        </a:rPr>
                        <a:t>Num</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err="1">
                          <a:effectLst/>
                          <a:latin typeface="Tahoma" panose="020B0604030504040204" pitchFamily="34" charset="0"/>
                          <a:ea typeface="Tahoma" panose="020B0604030504040204" pitchFamily="34" charset="0"/>
                          <a:cs typeface="Tahoma" panose="020B0604030504040204" pitchFamily="34" charset="0"/>
                        </a:rPr>
                        <a:t>Tên</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thuộc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tính</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entropy</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Độ chính xác(%)</a:t>
                      </a:r>
                    </a:p>
                  </a:txBody>
                  <a:tcPr marL="68580" marR="68580" marT="0" marB="0" anchor="ctr"/>
                </a:tc>
                <a:extLst>
                  <a:ext uri="{0D108BD9-81ED-4DB2-BD59-A6C34878D82A}">
                    <a16:rowId xmlns:a16="http://schemas.microsoft.com/office/drawing/2014/main" val="500769921"/>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odor</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0.093</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52.98</a:t>
                      </a:r>
                    </a:p>
                  </a:txBody>
                  <a:tcPr marL="68580" marR="68580" marT="0" marB="0" anchor="ctr"/>
                </a:tc>
                <a:extLst>
                  <a:ext uri="{0D108BD9-81ED-4DB2-BD59-A6C34878D82A}">
                    <a16:rowId xmlns:a16="http://schemas.microsoft.com/office/drawing/2014/main" val="4202398522"/>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spore-print</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0.52</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52.98</a:t>
                      </a:r>
                    </a:p>
                  </a:txBody>
                  <a:tcPr marL="68580" marR="68580" marT="0" marB="0" anchor="ctr"/>
                </a:tc>
                <a:extLst>
                  <a:ext uri="{0D108BD9-81ED-4DB2-BD59-A6C34878D82A}">
                    <a16:rowId xmlns:a16="http://schemas.microsoft.com/office/drawing/2014/main" val="1052933569"/>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gill-color</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0.582</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97.35</a:t>
                      </a:r>
                    </a:p>
                  </a:txBody>
                  <a:tcPr marL="68580" marR="68580" marT="0" marB="0" anchor="ctr"/>
                </a:tc>
                <a:extLst>
                  <a:ext uri="{0D108BD9-81ED-4DB2-BD59-A6C34878D82A}">
                    <a16:rowId xmlns:a16="http://schemas.microsoft.com/office/drawing/2014/main" val="1998324608"/>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ring-type</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0.681</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97.35</a:t>
                      </a:r>
                    </a:p>
                  </a:txBody>
                  <a:tcPr marL="68580" marR="68580" marT="0" marB="0" anchor="ctr"/>
                </a:tc>
                <a:extLst>
                  <a:ext uri="{0D108BD9-81ED-4DB2-BD59-A6C34878D82A}">
                    <a16:rowId xmlns:a16="http://schemas.microsoft.com/office/drawing/2014/main" val="479314370"/>
                  </a:ext>
                </a:extLst>
              </a:tr>
              <a:tr h="308119">
                <a:tc>
                  <a:txBody>
                    <a:bodyPr/>
                    <a:lstStyle/>
                    <a:p>
                      <a:pPr marL="0" marR="0" algn="ctr">
                        <a:lnSpc>
                          <a:spcPct val="107000"/>
                        </a:lnSpc>
                        <a:spcBef>
                          <a:spcPts val="0"/>
                        </a:spcBef>
                        <a:spcAft>
                          <a:spcPts val="0"/>
                        </a:spcAft>
                      </a:pPr>
                      <a:r>
                        <a:rPr lang="en-US" sz="2000">
                          <a:solidFill>
                            <a:srgbClr val="FF0000"/>
                          </a:solidFill>
                          <a:effectLst/>
                          <a:latin typeface="Tahoma" panose="020B0604030504040204" pitchFamily="34" charset="0"/>
                          <a:ea typeface="Tahoma" panose="020B0604030504040204" pitchFamily="34" charset="0"/>
                          <a:cs typeface="Tahoma" panose="020B0604030504040204" pitchFamily="34" charset="0"/>
                        </a:rPr>
                        <a:t>5</a:t>
                      </a:r>
                    </a:p>
                  </a:txBody>
                  <a:tcPr marL="68580" marR="68580" marT="0" marB="0" anchor="ctr"/>
                </a:tc>
                <a:tc>
                  <a:txBody>
                    <a:bodyPr/>
                    <a:lstStyle/>
                    <a:p>
                      <a:pPr marL="0" marR="0" algn="ctr">
                        <a:lnSpc>
                          <a:spcPct val="107000"/>
                        </a:lnSpc>
                        <a:spcBef>
                          <a:spcPts val="0"/>
                        </a:spcBef>
                        <a:spcAft>
                          <a:spcPts val="0"/>
                        </a:spcAft>
                      </a:pPr>
                      <a:r>
                        <a:rPr lang="en-US" sz="2000">
                          <a:solidFill>
                            <a:srgbClr val="FF0000"/>
                          </a:solidFill>
                          <a:effectLst/>
                          <a:latin typeface="Tahoma" panose="020B0604030504040204" pitchFamily="34" charset="0"/>
                          <a:ea typeface="Tahoma" panose="020B0604030504040204" pitchFamily="34" charset="0"/>
                          <a:cs typeface="Tahoma" panose="020B0604030504040204" pitchFamily="34" charset="0"/>
                        </a:rPr>
                        <a:t>stalk-surf-abo</a:t>
                      </a:r>
                    </a:p>
                  </a:txBody>
                  <a:tcPr marL="68580" marR="68580" marT="0" marB="0" anchor="ctr"/>
                </a:tc>
                <a:tc>
                  <a:txBody>
                    <a:bodyPr/>
                    <a:lstStyle/>
                    <a:p>
                      <a:pPr marL="0" marR="0" algn="ctr">
                        <a:lnSpc>
                          <a:spcPct val="107000"/>
                        </a:lnSpc>
                        <a:spcBef>
                          <a:spcPts val="0"/>
                        </a:spcBef>
                        <a:spcAft>
                          <a:spcPts val="0"/>
                        </a:spcAft>
                      </a:pPr>
                      <a:r>
                        <a:rPr lang="en-US" sz="2000">
                          <a:solidFill>
                            <a:srgbClr val="FF0000"/>
                          </a:solidFill>
                          <a:effectLst/>
                          <a:latin typeface="Tahoma" panose="020B0604030504040204" pitchFamily="34" charset="0"/>
                          <a:ea typeface="Tahoma" panose="020B0604030504040204" pitchFamily="34" charset="0"/>
                          <a:cs typeface="Tahoma" panose="020B0604030504040204" pitchFamily="34" charset="0"/>
                        </a:rPr>
                        <a:t>0.714</a:t>
                      </a:r>
                    </a:p>
                  </a:txBody>
                  <a:tcPr marL="68580" marR="68580" marT="0" marB="0" anchor="ctr"/>
                </a:tc>
                <a:tc>
                  <a:txBody>
                    <a:bodyPr/>
                    <a:lstStyle/>
                    <a:p>
                      <a:pPr marL="0" marR="0" algn="ctr">
                        <a:lnSpc>
                          <a:spcPct val="107000"/>
                        </a:lnSpc>
                        <a:spcBef>
                          <a:spcPts val="0"/>
                        </a:spcBef>
                        <a:spcAft>
                          <a:spcPts val="0"/>
                        </a:spcAft>
                      </a:pPr>
                      <a:r>
                        <a:rPr lang="en-US" sz="2000" dirty="0">
                          <a:solidFill>
                            <a:srgbClr val="FF0000"/>
                          </a:solidFill>
                          <a:effectLst/>
                          <a:latin typeface="Tahoma" panose="020B0604030504040204" pitchFamily="34" charset="0"/>
                          <a:ea typeface="Tahoma" panose="020B0604030504040204" pitchFamily="34" charset="0"/>
                          <a:cs typeface="Tahoma" panose="020B0604030504040204" pitchFamily="34" charset="0"/>
                        </a:rPr>
                        <a:t>99.51</a:t>
                      </a:r>
                    </a:p>
                  </a:txBody>
                  <a:tcPr marL="68580" marR="68580" marT="0" marB="0" anchor="ctr"/>
                </a:tc>
                <a:extLst>
                  <a:ext uri="{0D108BD9-81ED-4DB2-BD59-A6C34878D82A}">
                    <a16:rowId xmlns:a16="http://schemas.microsoft.com/office/drawing/2014/main" val="1323157863"/>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6</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stalk-surf-bel</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0.727</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99.51</a:t>
                      </a:r>
                    </a:p>
                  </a:txBody>
                  <a:tcPr marL="68580" marR="68580" marT="0" marB="0" anchor="ctr"/>
                </a:tc>
                <a:extLst>
                  <a:ext uri="{0D108BD9-81ED-4DB2-BD59-A6C34878D82A}">
                    <a16:rowId xmlns:a16="http://schemas.microsoft.com/office/drawing/2014/main" val="153503830"/>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7</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stalk-color-abo</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0.745</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99.51</a:t>
                      </a:r>
                    </a:p>
                  </a:txBody>
                  <a:tcPr marL="68580" marR="68580" marT="0" marB="0" anchor="ctr"/>
                </a:tc>
                <a:extLst>
                  <a:ext uri="{0D108BD9-81ED-4DB2-BD59-A6C34878D82A}">
                    <a16:rowId xmlns:a16="http://schemas.microsoft.com/office/drawing/2014/main" val="3146463777"/>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8</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stalk-color-bel</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0.757</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99.51</a:t>
                      </a:r>
                    </a:p>
                  </a:txBody>
                  <a:tcPr marL="68580" marR="68580" marT="0" marB="0" anchor="ctr"/>
                </a:tc>
                <a:extLst>
                  <a:ext uri="{0D108BD9-81ED-4DB2-BD59-A6C34878D82A}">
                    <a16:rowId xmlns:a16="http://schemas.microsoft.com/office/drawing/2014/main" val="3066206481"/>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9</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gill-size</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0.768</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87.08</a:t>
                      </a:r>
                    </a:p>
                  </a:txBody>
                  <a:tcPr marL="68580" marR="68580" marT="0" marB="0" anchor="ctr"/>
                </a:tc>
                <a:extLst>
                  <a:ext uri="{0D108BD9-81ED-4DB2-BD59-A6C34878D82A}">
                    <a16:rowId xmlns:a16="http://schemas.microsoft.com/office/drawing/2014/main" val="2433546760"/>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10</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population</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0.797</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87.08</a:t>
                      </a:r>
                    </a:p>
                  </a:txBody>
                  <a:tcPr marL="68580" marR="68580" marT="0" marB="0" anchor="ctr"/>
                </a:tc>
                <a:extLst>
                  <a:ext uri="{0D108BD9-81ED-4DB2-BD59-A6C34878D82A}">
                    <a16:rowId xmlns:a16="http://schemas.microsoft.com/office/drawing/2014/main" val="3377441785"/>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11</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bruises</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0.806</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87.08</a:t>
                      </a:r>
                    </a:p>
                  </a:txBody>
                  <a:tcPr marL="68580" marR="68580" marT="0" marB="0" anchor="ctr"/>
                </a:tc>
                <a:extLst>
                  <a:ext uri="{0D108BD9-81ED-4DB2-BD59-A6C34878D82A}">
                    <a16:rowId xmlns:a16="http://schemas.microsoft.com/office/drawing/2014/main" val="1712370640"/>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12</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habitat</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0.842</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87.08</a:t>
                      </a:r>
                    </a:p>
                  </a:txBody>
                  <a:tcPr marL="68580" marR="68580" marT="0" marB="0" anchor="ctr"/>
                </a:tc>
                <a:extLst>
                  <a:ext uri="{0D108BD9-81ED-4DB2-BD59-A6C34878D82A}">
                    <a16:rowId xmlns:a16="http://schemas.microsoft.com/office/drawing/2014/main" val="1921575408"/>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13</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stalk-root</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0.864</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76.06</a:t>
                      </a:r>
                    </a:p>
                  </a:txBody>
                  <a:tcPr marL="68580" marR="68580" marT="0" marB="0" anchor="ctr"/>
                </a:tc>
                <a:extLst>
                  <a:ext uri="{0D108BD9-81ED-4DB2-BD59-A6C34878D82A}">
                    <a16:rowId xmlns:a16="http://schemas.microsoft.com/office/drawing/2014/main" val="1024134716"/>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14</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gill-spacing</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0.898</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76.06</a:t>
                      </a:r>
                    </a:p>
                  </a:txBody>
                  <a:tcPr marL="68580" marR="68580" marT="0" marB="0" anchor="ctr"/>
                </a:tc>
                <a:extLst>
                  <a:ext uri="{0D108BD9-81ED-4DB2-BD59-A6C34878D82A}">
                    <a16:rowId xmlns:a16="http://schemas.microsoft.com/office/drawing/2014/main" val="3026224612"/>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15</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cap-shape</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0.95</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76.06</a:t>
                      </a:r>
                    </a:p>
                  </a:txBody>
                  <a:tcPr marL="68580" marR="68580" marT="0" marB="0" anchor="ctr"/>
                </a:tc>
                <a:extLst>
                  <a:ext uri="{0D108BD9-81ED-4DB2-BD59-A6C34878D82A}">
                    <a16:rowId xmlns:a16="http://schemas.microsoft.com/office/drawing/2014/main" val="2510829304"/>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16</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ring-number</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0.961</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75.57</a:t>
                      </a:r>
                    </a:p>
                  </a:txBody>
                  <a:tcPr marL="68580" marR="68580" marT="0" marB="0" anchor="ctr"/>
                </a:tc>
                <a:extLst>
                  <a:ext uri="{0D108BD9-81ED-4DB2-BD59-A6C34878D82A}">
                    <a16:rowId xmlns:a16="http://schemas.microsoft.com/office/drawing/2014/main" val="25816956"/>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17</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cap-color</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0.963</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75.57</a:t>
                      </a:r>
                    </a:p>
                  </a:txBody>
                  <a:tcPr marL="68580" marR="68580" marT="0" marB="0" anchor="ctr"/>
                </a:tc>
                <a:extLst>
                  <a:ext uri="{0D108BD9-81ED-4DB2-BD59-A6C34878D82A}">
                    <a16:rowId xmlns:a16="http://schemas.microsoft.com/office/drawing/2014/main" val="2337801919"/>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18</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cap-surface</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0.97</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75.57</a:t>
                      </a:r>
                    </a:p>
                  </a:txBody>
                  <a:tcPr marL="68580" marR="68580" marT="0" marB="0" anchor="ctr"/>
                </a:tc>
                <a:extLst>
                  <a:ext uri="{0D108BD9-81ED-4DB2-BD59-A6C34878D82A}">
                    <a16:rowId xmlns:a16="http://schemas.microsoft.com/office/drawing/2014/main" val="3965932906"/>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19</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veil-color</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0.971</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75.57</a:t>
                      </a:r>
                    </a:p>
                  </a:txBody>
                  <a:tcPr marL="68580" marR="68580" marT="0" marB="0" anchor="ctr"/>
                </a:tc>
                <a:extLst>
                  <a:ext uri="{0D108BD9-81ED-4DB2-BD59-A6C34878D82A}">
                    <a16:rowId xmlns:a16="http://schemas.microsoft.com/office/drawing/2014/main" val="2119084954"/>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20</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gill</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0.984</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75.57</a:t>
                      </a:r>
                    </a:p>
                  </a:txBody>
                  <a:tcPr marL="68580" marR="68580" marT="0" marB="0" anchor="ctr"/>
                </a:tc>
                <a:extLst>
                  <a:ext uri="{0D108BD9-81ED-4DB2-BD59-A6C34878D82A}">
                    <a16:rowId xmlns:a16="http://schemas.microsoft.com/office/drawing/2014/main" val="586308119"/>
                  </a:ext>
                </a:extLst>
              </a:tr>
              <a:tr h="30811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21</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stalk-shape</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0.991</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54.28</a:t>
                      </a:r>
                    </a:p>
                  </a:txBody>
                  <a:tcPr marL="68580" marR="68580" marT="0" marB="0" anchor="ctr"/>
                </a:tc>
                <a:extLst>
                  <a:ext uri="{0D108BD9-81ED-4DB2-BD59-A6C34878D82A}">
                    <a16:rowId xmlns:a16="http://schemas.microsoft.com/office/drawing/2014/main" val="3912235033"/>
                  </a:ext>
                </a:extLst>
              </a:tr>
              <a:tr h="308119">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22</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veil-type</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0.999</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54.28</a:t>
                      </a:r>
                    </a:p>
                  </a:txBody>
                  <a:tcPr marL="68580" marR="68580" marT="0" marB="0" anchor="ctr"/>
                </a:tc>
                <a:extLst>
                  <a:ext uri="{0D108BD9-81ED-4DB2-BD59-A6C34878D82A}">
                    <a16:rowId xmlns:a16="http://schemas.microsoft.com/office/drawing/2014/main" val="3382199766"/>
                  </a:ext>
                </a:extLst>
              </a:tr>
            </a:tbl>
          </a:graphicData>
        </a:graphic>
      </p:graphicFrame>
      <p:sp>
        <p:nvSpPr>
          <p:cNvPr id="7" name="Rectangle 6"/>
          <p:cNvSpPr/>
          <p:nvPr/>
        </p:nvSpPr>
        <p:spPr>
          <a:xfrm>
            <a:off x="10750550" y="1732518"/>
            <a:ext cx="6503703" cy="369332"/>
          </a:xfrm>
          <a:prstGeom prst="rect">
            <a:avLst/>
          </a:prstGeom>
        </p:spPr>
        <p:txBody>
          <a:bodyPr wrap="none">
            <a:spAutoFit/>
          </a:bodyPr>
          <a:lstStyle/>
          <a:p>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Giá</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trị</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entropy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của</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từng</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thuộc</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tính</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Mushroom</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p:cNvSpPr>
            <a:spLocks noGrp="1"/>
          </p:cNvSpPr>
          <p:nvPr>
            <p:ph type="sldNum" sz="quarter" idx="7"/>
          </p:nvPr>
        </p:nvSpPr>
        <p:spPr/>
        <p:txBody>
          <a:bodyPr/>
          <a:lstStyle/>
          <a:p>
            <a:fld id="{B6F15528-21DE-4FAA-801E-634DDDAF4B2B}" type="slidenum">
              <a:rPr lang="en-US" smtClean="0"/>
              <a:t>12</a:t>
            </a:fld>
            <a:endParaRPr lang="en-US"/>
          </a:p>
        </p:txBody>
      </p:sp>
    </p:spTree>
    <p:extLst>
      <p:ext uri="{BB962C8B-B14F-4D97-AF65-F5344CB8AC3E}">
        <p14:creationId xmlns:p14="http://schemas.microsoft.com/office/powerpoint/2010/main" val="2211902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1724190"/>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4.1</a:t>
            </a:r>
            <a:r>
              <a:rPr lang="vi-VN" sz="3600" spc="360" dirty="0" smtClean="0">
                <a:latin typeface="Tahoma" panose="020B0604030504040204" pitchFamily="34" charset="0"/>
                <a:ea typeface="Tahoma" panose="020B0604030504040204" pitchFamily="34" charset="0"/>
                <a:cs typeface="Tahoma" panose="020B0604030504040204" pitchFamily="34" charset="0"/>
              </a:rPr>
              <a:t>.1</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spc="360" dirty="0">
                <a:latin typeface="Tahoma" panose="020B0604030504040204" pitchFamily="34" charset="0"/>
                <a:ea typeface="Tahoma" panose="020B0604030504040204" pitchFamily="34" charset="0"/>
                <a:cs typeface="Tahoma" panose="020B0604030504040204" pitchFamily="34" charset="0"/>
              </a:rPr>
              <a:t>Thực nghiệm chiến lược lựa chọn đặt trưng</a:t>
            </a:r>
            <a:br>
              <a:rPr lang="vi-VN" sz="3600" spc="360" dirty="0">
                <a:latin typeface="Tahoma" panose="020B0604030504040204" pitchFamily="34" charset="0"/>
                <a:ea typeface="Tahoma" panose="020B0604030504040204" pitchFamily="34" charset="0"/>
                <a:cs typeface="Tahoma" panose="020B0604030504040204" pitchFamily="34" charset="0"/>
              </a:rPr>
            </a:b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920750" y="3549650"/>
            <a:ext cx="6705600" cy="3581400"/>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10217150" y="1038378"/>
            <a:ext cx="6629400" cy="3429000"/>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0064750" y="5835650"/>
            <a:ext cx="7162800" cy="3352800"/>
          </a:xfrm>
          <a:prstGeom prst="rect">
            <a:avLst/>
          </a:prstGeom>
        </p:spPr>
      </p:pic>
      <p:sp>
        <p:nvSpPr>
          <p:cNvPr id="6" name="Rectangle 5"/>
          <p:cNvSpPr/>
          <p:nvPr/>
        </p:nvSpPr>
        <p:spPr>
          <a:xfrm>
            <a:off x="-450850" y="7188884"/>
            <a:ext cx="9150350" cy="646331"/>
          </a:xfrm>
          <a:prstGeom prst="rect">
            <a:avLst/>
          </a:prstGeom>
        </p:spPr>
        <p:txBody>
          <a:bodyPr>
            <a:spAutoFit/>
          </a:bodyPr>
          <a:lstStyle/>
          <a:p>
            <a:pPr marL="457200" marR="0" algn="ctr">
              <a:spcBef>
                <a:spcPts val="0"/>
              </a:spcBef>
              <a:spcAft>
                <a:spcPts val="1000"/>
              </a:spcAft>
            </a:pP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đồ</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mô</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tả</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độ</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chính</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xác</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của</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thuật</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toán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ACAC + FS </a:t>
            </a:r>
            <a:b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theo</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từng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ngưỡng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entropy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Mushroom.</a:t>
            </a:r>
            <a:endParaRPr lang="en-US" sz="1200" i="1" dirty="0">
              <a:solidFill>
                <a:srgbClr val="44546A"/>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9070975" y="4505182"/>
            <a:ext cx="9150350" cy="646331"/>
          </a:xfrm>
          <a:prstGeom prst="rect">
            <a:avLst/>
          </a:prstGeom>
        </p:spPr>
        <p:txBody>
          <a:bodyPr>
            <a:spAutoFit/>
          </a:bodyPr>
          <a:lstStyle/>
          <a:p>
            <a:pPr marL="457200" marR="0" algn="ctr">
              <a:spcBef>
                <a:spcPts val="0"/>
              </a:spcBef>
              <a:spcAft>
                <a:spcPts val="1000"/>
              </a:spcAft>
            </a:pP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đồ</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mô</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tả</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lượng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luật</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của</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thuật</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toán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b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ACAC + FS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theo</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từng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ngưỡng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entropy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Mushroom.</a:t>
            </a:r>
            <a:endParaRPr lang="en-US" sz="1200" i="1" dirty="0">
              <a:solidFill>
                <a:srgbClr val="44546A"/>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9302750" y="9226256"/>
            <a:ext cx="9150350" cy="646331"/>
          </a:xfrm>
          <a:prstGeom prst="rect">
            <a:avLst/>
          </a:prstGeom>
        </p:spPr>
        <p:txBody>
          <a:bodyPr>
            <a:spAutoFit/>
          </a:bodyPr>
          <a:lstStyle/>
          <a:p>
            <a:pPr marL="457200" marR="0" algn="ctr">
              <a:spcBef>
                <a:spcPts val="0"/>
              </a:spcBef>
              <a:spcAft>
                <a:spcPts val="1000"/>
              </a:spcAft>
            </a:pP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đồ</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mô</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tả</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tốc</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độ</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xử</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lý</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của</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thuật</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toán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ACAC </a:t>
            </a:r>
            <a:b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theo</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từng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ngưỡng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entropy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Mushroom.</a:t>
            </a:r>
            <a:endParaRPr lang="en-US" sz="1200" i="1" dirty="0">
              <a:solidFill>
                <a:srgbClr val="44546A"/>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7"/>
          </p:nvPr>
        </p:nvSpPr>
        <p:spPr/>
        <p:txBody>
          <a:bodyPr/>
          <a:lstStyle/>
          <a:p>
            <a:fld id="{B6F15528-21DE-4FAA-801E-634DDDAF4B2B}" type="slidenum">
              <a:rPr lang="en-US" smtClean="0"/>
              <a:t>13</a:t>
            </a:fld>
            <a:endParaRPr lang="en-US"/>
          </a:p>
        </p:txBody>
      </p:sp>
    </p:spTree>
    <p:extLst>
      <p:ext uri="{BB962C8B-B14F-4D97-AF65-F5344CB8AC3E}">
        <p14:creationId xmlns:p14="http://schemas.microsoft.com/office/powerpoint/2010/main" val="1365342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1724190"/>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4.1</a:t>
            </a:r>
            <a:r>
              <a:rPr lang="vi-VN" sz="3600" spc="360" dirty="0" smtClean="0">
                <a:latin typeface="Tahoma" panose="020B0604030504040204" pitchFamily="34" charset="0"/>
                <a:ea typeface="Tahoma" panose="020B0604030504040204" pitchFamily="34" charset="0"/>
                <a:cs typeface="Tahoma" panose="020B0604030504040204" pitchFamily="34" charset="0"/>
              </a:rPr>
              <a:t>.2</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spc="360" dirty="0">
                <a:latin typeface="Tahoma" panose="020B0604030504040204" pitchFamily="34" charset="0"/>
                <a:ea typeface="Tahoma" panose="020B0604030504040204" pitchFamily="34" charset="0"/>
                <a:cs typeface="Tahoma" panose="020B0604030504040204" pitchFamily="34" charset="0"/>
              </a:rPr>
              <a:t>Thực nghiệm chiến lược lựa chọn đặt trưng</a:t>
            </a:r>
            <a:br>
              <a:rPr lang="vi-VN" sz="3600" spc="360" dirty="0">
                <a:latin typeface="Tahoma" panose="020B0604030504040204" pitchFamily="34" charset="0"/>
                <a:ea typeface="Tahoma" panose="020B0604030504040204" pitchFamily="34" charset="0"/>
                <a:cs typeface="Tahoma" panose="020B0604030504040204" pitchFamily="34" charset="0"/>
              </a:rPr>
            </a:b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1115898" y="3854450"/>
            <a:ext cx="6781800" cy="4154984"/>
          </a:xfrm>
          <a:prstGeom prst="rect">
            <a:avLst/>
          </a:prstGeom>
        </p:spPr>
        <p:txBody>
          <a:bodyPr wrap="square">
            <a:spAutoFit/>
          </a:bodyPr>
          <a:lstStyle/>
          <a:p>
            <a:pPr algn="just"/>
            <a:r>
              <a:rPr lang="vi-VN" sz="2200" dirty="0" smtClean="0">
                <a:latin typeface="Tahoma" panose="020B0604030504040204" pitchFamily="34" charset="0"/>
                <a:ea typeface="Tahoma" panose="020B0604030504040204" pitchFamily="34" charset="0"/>
                <a:cs typeface="Tahoma" panose="020B0604030504040204" pitchFamily="34" charset="0"/>
              </a:rPr>
              <a:t>        Việc kết hợp ngưỡng Entropy vào thuật toán ACAC trên tập dữ liệu Mushroom đã cho thấy sự cải thiện hiệu suất vượt trội của thuật toán ACAC. Tuy nhiên, Mushroom vẫn là một dữ liệu nhỏ so với nhiều loại dữ liệu cần phân loại trong thực tế. Để mạnh mẽ hơn, Phần thực nghiệm của cách tiếp cận này sẽ triển khai thử nghiệm trên tập dữ liệu phức tạp hơn là Email Spam[6</a:t>
            </a:r>
            <a:r>
              <a:rPr lang="vi-VN" sz="2200" dirty="0" smtClean="0">
                <a:latin typeface="Tahoma" panose="020B0604030504040204" pitchFamily="34" charset="0"/>
                <a:ea typeface="Tahoma" panose="020B0604030504040204" pitchFamily="34" charset="0"/>
                <a:cs typeface="Tahoma" panose="020B0604030504040204" pitchFamily="34" charset="0"/>
              </a:rPr>
              <a:t>]</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có</a:t>
            </a:r>
            <a:r>
              <a:rPr lang="en-US" sz="2200" dirty="0" smtClean="0">
                <a:latin typeface="Tahoma" panose="020B0604030504040204" pitchFamily="34" charset="0"/>
                <a:ea typeface="Tahoma" panose="020B0604030504040204" pitchFamily="34" charset="0"/>
                <a:cs typeface="Tahoma" panose="020B0604030504040204" pitchFamily="34" charset="0"/>
              </a:rPr>
              <a:t> 6025 </a:t>
            </a:r>
            <a:r>
              <a:rPr lang="en-US" sz="2200" dirty="0" err="1" smtClean="0">
                <a:latin typeface="Tahoma" panose="020B0604030504040204" pitchFamily="34" charset="0"/>
                <a:ea typeface="Tahoma" panose="020B0604030504040204" pitchFamily="34" charset="0"/>
                <a:cs typeface="Tahoma" panose="020B0604030504040204" pitchFamily="34" charset="0"/>
              </a:rPr>
              <a:t>dòng</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và</a:t>
            </a:r>
            <a:r>
              <a:rPr lang="en-US" sz="2200" dirty="0" smtClean="0">
                <a:latin typeface="Tahoma" panose="020B0604030504040204" pitchFamily="34" charset="0"/>
                <a:ea typeface="Tahoma" panose="020B0604030504040204" pitchFamily="34" charset="0"/>
                <a:cs typeface="Tahoma" panose="020B0604030504040204" pitchFamily="34" charset="0"/>
              </a:rPr>
              <a:t> 58 </a:t>
            </a:r>
            <a:r>
              <a:rPr lang="en-US" sz="2200" dirty="0" err="1" smtClean="0">
                <a:latin typeface="Tahoma" panose="020B0604030504040204" pitchFamily="34" charset="0"/>
                <a:ea typeface="Tahoma" panose="020B0604030504040204" pitchFamily="34" charset="0"/>
                <a:cs typeface="Tahoma" panose="020B0604030504040204" pitchFamily="34" charset="0"/>
              </a:rPr>
              <a:t>thuộc</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tính</a:t>
            </a:r>
            <a:r>
              <a:rPr lang="vi-VN" sz="2200" dirty="0" smtClean="0">
                <a:latin typeface="Tahoma" panose="020B0604030504040204" pitchFamily="34" charset="0"/>
                <a:ea typeface="Tahoma" panose="020B0604030504040204" pitchFamily="34" charset="0"/>
                <a:cs typeface="Tahoma" panose="020B0604030504040204" pitchFamily="34" charset="0"/>
              </a:rPr>
              <a:t>. </a:t>
            </a:r>
            <a:r>
              <a:rPr lang="vi-VN" sz="2200" dirty="0" smtClean="0">
                <a:latin typeface="Tahoma" panose="020B0604030504040204" pitchFamily="34" charset="0"/>
                <a:ea typeface="Tahoma" panose="020B0604030504040204" pitchFamily="34" charset="0"/>
                <a:cs typeface="Tahoma" panose="020B0604030504040204" pitchFamily="34" charset="0"/>
              </a:rPr>
              <a:t>Thí nghiệm này cũng sử dụng các ngưỡng tương tự chỉ khác Mushroom, dữ liệu Mailspam sẽ thay minconf = 0.9 thay vì 0.8 (minsup = 0.1, minconf = 0.9, minallconf = 0.5).</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10826749" y="2350315"/>
            <a:ext cx="6635150" cy="369332"/>
          </a:xfrm>
          <a:prstGeom prst="rect">
            <a:avLst/>
          </a:prstGeom>
        </p:spPr>
        <p:txBody>
          <a:bodyPr wrap="none">
            <a:spAutoFit/>
          </a:bodyPr>
          <a:lstStyle/>
          <a:p>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Giá</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trị</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entropy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của</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từng</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thuộc</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tính</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800" dirty="0" smtClean="0">
                <a:latin typeface="Tahoma" panose="020B0604030504040204" pitchFamily="34" charset="0"/>
                <a:ea typeface="Tahoma" panose="020B0604030504040204" pitchFamily="34" charset="0"/>
                <a:cs typeface="Tahoma" panose="020B0604030504040204" pitchFamily="34" charset="0"/>
              </a:rPr>
              <a:t>Email Spam</a:t>
            </a:r>
            <a:endParaRPr lang="en-US"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321117169"/>
              </p:ext>
            </p:extLst>
          </p:nvPr>
        </p:nvGraphicFramePr>
        <p:xfrm>
          <a:off x="10902950" y="2863850"/>
          <a:ext cx="6351302" cy="6135180"/>
        </p:xfrm>
        <a:graphic>
          <a:graphicData uri="http://schemas.openxmlformats.org/drawingml/2006/table">
            <a:tbl>
              <a:tblPr firstRow="1" firstCol="1" bandRow="1">
                <a:tableStyleId>{5C22544A-7EE6-4342-B048-85BDC9FD1C3A}</a:tableStyleId>
              </a:tblPr>
              <a:tblGrid>
                <a:gridCol w="1114464">
                  <a:extLst>
                    <a:ext uri="{9D8B030D-6E8A-4147-A177-3AD203B41FA5}">
                      <a16:colId xmlns:a16="http://schemas.microsoft.com/office/drawing/2014/main" val="1101061104"/>
                    </a:ext>
                  </a:extLst>
                </a:gridCol>
                <a:gridCol w="1304536">
                  <a:extLst>
                    <a:ext uri="{9D8B030D-6E8A-4147-A177-3AD203B41FA5}">
                      <a16:colId xmlns:a16="http://schemas.microsoft.com/office/drawing/2014/main" val="3819065557"/>
                    </a:ext>
                  </a:extLst>
                </a:gridCol>
                <a:gridCol w="1040720">
                  <a:extLst>
                    <a:ext uri="{9D8B030D-6E8A-4147-A177-3AD203B41FA5}">
                      <a16:colId xmlns:a16="http://schemas.microsoft.com/office/drawing/2014/main" val="3895469019"/>
                    </a:ext>
                  </a:extLst>
                </a:gridCol>
                <a:gridCol w="1439559">
                  <a:extLst>
                    <a:ext uri="{9D8B030D-6E8A-4147-A177-3AD203B41FA5}">
                      <a16:colId xmlns:a16="http://schemas.microsoft.com/office/drawing/2014/main" val="3573793026"/>
                    </a:ext>
                  </a:extLst>
                </a:gridCol>
                <a:gridCol w="1452023">
                  <a:extLst>
                    <a:ext uri="{9D8B030D-6E8A-4147-A177-3AD203B41FA5}">
                      <a16:colId xmlns:a16="http://schemas.microsoft.com/office/drawing/2014/main" val="472226858"/>
                    </a:ext>
                  </a:extLst>
                </a:gridCol>
              </a:tblGrid>
              <a:tr h="1036171">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Entropy</a:t>
                      </a:r>
                    </a:p>
                  </a:txBody>
                  <a:tcPr marL="68580" marR="68580" marT="0" marB="0" anchor="ctr"/>
                </a:tc>
                <a:tc>
                  <a:txBody>
                    <a:bodyPr/>
                    <a:lstStyle/>
                    <a:p>
                      <a:pPr marL="0" marR="0" algn="ctr">
                        <a:lnSpc>
                          <a:spcPct val="107000"/>
                        </a:lnSpc>
                        <a:spcBef>
                          <a:spcPts val="0"/>
                        </a:spcBef>
                        <a:spcAft>
                          <a:spcPts val="0"/>
                        </a:spcAft>
                      </a:pPr>
                      <a:r>
                        <a:rPr lang="en-US" sz="2000" dirty="0" err="1">
                          <a:effectLst/>
                          <a:latin typeface="Tahoma" panose="020B0604030504040204" pitchFamily="34" charset="0"/>
                          <a:ea typeface="Tahoma" panose="020B0604030504040204" pitchFamily="34" charset="0"/>
                          <a:cs typeface="Tahoma" panose="020B0604030504040204" pitchFamily="34" charset="0"/>
                        </a:rPr>
                        <a:t>Số</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thuộc</a:t>
                      </a:r>
                      <a:r>
                        <a:rPr lang="en-US" sz="2000" dirty="0">
                          <a:effectLst/>
                          <a:latin typeface="Tahoma" panose="020B0604030504040204" pitchFamily="34" charset="0"/>
                          <a:ea typeface="Tahoma" panose="020B0604030504040204" pitchFamily="34" charset="0"/>
                          <a:cs typeface="Tahoma" panose="020B0604030504040204" pitchFamily="34" charset="0"/>
                        </a:rPr>
                        <a:t> </a:t>
                      </a:r>
                      <a:r>
                        <a:rPr lang="en-US" sz="2000" dirty="0" err="1">
                          <a:effectLst/>
                          <a:latin typeface="Tahoma" panose="020B0604030504040204" pitchFamily="34" charset="0"/>
                          <a:ea typeface="Tahoma" panose="020B0604030504040204" pitchFamily="34" charset="0"/>
                          <a:cs typeface="Tahoma" panose="020B0604030504040204" pitchFamily="34" charset="0"/>
                        </a:rPr>
                        <a:t>tính</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rules</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Thời gian</a:t>
                      </a:r>
                    </a:p>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 (ms)</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Độ chính xác(%)</a:t>
                      </a:r>
                    </a:p>
                  </a:txBody>
                  <a:tcPr marL="68580" marR="68580" marT="0" marB="0" anchor="ctr"/>
                </a:tc>
                <a:extLst>
                  <a:ext uri="{0D108BD9-81ED-4DB2-BD59-A6C34878D82A}">
                    <a16:rowId xmlns:a16="http://schemas.microsoft.com/office/drawing/2014/main" val="2689164028"/>
                  </a:ext>
                </a:extLst>
              </a:tr>
              <a:tr h="506340">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0.88</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31</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2239</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3.5E+11</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94.4</a:t>
                      </a:r>
                    </a:p>
                  </a:txBody>
                  <a:tcPr marL="68580" marR="68580" marT="0" marB="0" anchor="ctr"/>
                </a:tc>
                <a:extLst>
                  <a:ext uri="{0D108BD9-81ED-4DB2-BD59-A6C34878D82A}">
                    <a16:rowId xmlns:a16="http://schemas.microsoft.com/office/drawing/2014/main" val="1834471442"/>
                  </a:ext>
                </a:extLst>
              </a:tr>
              <a:tr h="506340">
                <a:tc>
                  <a:txBody>
                    <a:bodyPr/>
                    <a:lstStyle/>
                    <a:p>
                      <a:pPr marL="0" marR="0" algn="ctr">
                        <a:lnSpc>
                          <a:spcPct val="107000"/>
                        </a:lnSpc>
                        <a:spcBef>
                          <a:spcPts val="0"/>
                        </a:spcBef>
                        <a:spcAft>
                          <a:spcPts val="0"/>
                        </a:spcAft>
                      </a:pPr>
                      <a:r>
                        <a:rPr lang="en-US" sz="2000">
                          <a:solidFill>
                            <a:srgbClr val="FF0000"/>
                          </a:solidFill>
                          <a:effectLst/>
                          <a:latin typeface="Tahoma" panose="020B0604030504040204" pitchFamily="34" charset="0"/>
                          <a:ea typeface="Tahoma" panose="020B0604030504040204" pitchFamily="34" charset="0"/>
                          <a:cs typeface="Tahoma" panose="020B0604030504040204" pitchFamily="34" charset="0"/>
                        </a:rPr>
                        <a:t>0.875</a:t>
                      </a:r>
                    </a:p>
                  </a:txBody>
                  <a:tcPr marL="68580" marR="68580" marT="0" marB="0" anchor="ctr"/>
                </a:tc>
                <a:tc>
                  <a:txBody>
                    <a:bodyPr/>
                    <a:lstStyle/>
                    <a:p>
                      <a:pPr marL="0" marR="0" algn="ctr">
                        <a:lnSpc>
                          <a:spcPct val="107000"/>
                        </a:lnSpc>
                        <a:spcBef>
                          <a:spcPts val="0"/>
                        </a:spcBef>
                        <a:spcAft>
                          <a:spcPts val="0"/>
                        </a:spcAft>
                      </a:pPr>
                      <a:r>
                        <a:rPr lang="en-US" sz="2000">
                          <a:solidFill>
                            <a:srgbClr val="FF0000"/>
                          </a:solidFill>
                          <a:effectLst/>
                          <a:latin typeface="Tahoma" panose="020B0604030504040204" pitchFamily="34" charset="0"/>
                          <a:ea typeface="Tahoma" panose="020B0604030504040204" pitchFamily="34" charset="0"/>
                          <a:cs typeface="Tahoma" panose="020B0604030504040204" pitchFamily="34" charset="0"/>
                        </a:rPr>
                        <a:t>29</a:t>
                      </a:r>
                    </a:p>
                  </a:txBody>
                  <a:tcPr marL="68580" marR="68580" marT="0" marB="0" anchor="ctr"/>
                </a:tc>
                <a:tc>
                  <a:txBody>
                    <a:bodyPr/>
                    <a:lstStyle/>
                    <a:p>
                      <a:pPr marL="0" marR="0" algn="ctr">
                        <a:lnSpc>
                          <a:spcPct val="107000"/>
                        </a:lnSpc>
                        <a:spcBef>
                          <a:spcPts val="0"/>
                        </a:spcBef>
                        <a:spcAft>
                          <a:spcPts val="0"/>
                        </a:spcAft>
                      </a:pPr>
                      <a:r>
                        <a:rPr lang="en-US" sz="2000">
                          <a:solidFill>
                            <a:srgbClr val="FF0000"/>
                          </a:solidFill>
                          <a:effectLst/>
                          <a:latin typeface="Tahoma" panose="020B0604030504040204" pitchFamily="34" charset="0"/>
                          <a:ea typeface="Tahoma" panose="020B0604030504040204" pitchFamily="34" charset="0"/>
                          <a:cs typeface="Tahoma" panose="020B0604030504040204" pitchFamily="34" charset="0"/>
                        </a:rPr>
                        <a:t>1612</a:t>
                      </a:r>
                    </a:p>
                  </a:txBody>
                  <a:tcPr marL="68580" marR="68580" marT="0" marB="0" anchor="ctr"/>
                </a:tc>
                <a:tc>
                  <a:txBody>
                    <a:bodyPr/>
                    <a:lstStyle/>
                    <a:p>
                      <a:pPr marL="0" marR="0" algn="ctr">
                        <a:lnSpc>
                          <a:spcPct val="107000"/>
                        </a:lnSpc>
                        <a:spcBef>
                          <a:spcPts val="0"/>
                        </a:spcBef>
                        <a:spcAft>
                          <a:spcPts val="0"/>
                        </a:spcAft>
                      </a:pPr>
                      <a:r>
                        <a:rPr lang="en-US" sz="2000" dirty="0">
                          <a:solidFill>
                            <a:srgbClr val="FF0000"/>
                          </a:solidFill>
                          <a:effectLst/>
                          <a:latin typeface="Tahoma" panose="020B0604030504040204" pitchFamily="34" charset="0"/>
                          <a:ea typeface="Tahoma" panose="020B0604030504040204" pitchFamily="34" charset="0"/>
                          <a:cs typeface="Tahoma" panose="020B0604030504040204" pitchFamily="34" charset="0"/>
                        </a:rPr>
                        <a:t>11E+9</a:t>
                      </a:r>
                    </a:p>
                  </a:txBody>
                  <a:tcPr marL="68580" marR="68580" marT="0" marB="0" anchor="ctr"/>
                </a:tc>
                <a:tc>
                  <a:txBody>
                    <a:bodyPr/>
                    <a:lstStyle/>
                    <a:p>
                      <a:pPr marL="0" marR="0" algn="ctr">
                        <a:lnSpc>
                          <a:spcPct val="107000"/>
                        </a:lnSpc>
                        <a:spcBef>
                          <a:spcPts val="0"/>
                        </a:spcBef>
                        <a:spcAft>
                          <a:spcPts val="0"/>
                        </a:spcAft>
                      </a:pPr>
                      <a:r>
                        <a:rPr lang="en-US" sz="2000" dirty="0">
                          <a:solidFill>
                            <a:srgbClr val="FF0000"/>
                          </a:solidFill>
                          <a:effectLst/>
                          <a:latin typeface="Tahoma" panose="020B0604030504040204" pitchFamily="34" charset="0"/>
                          <a:ea typeface="Tahoma" panose="020B0604030504040204" pitchFamily="34" charset="0"/>
                          <a:cs typeface="Tahoma" panose="020B0604030504040204" pitchFamily="34" charset="0"/>
                        </a:rPr>
                        <a:t>94.9</a:t>
                      </a:r>
                    </a:p>
                  </a:txBody>
                  <a:tcPr marL="68580" marR="68580" marT="0" marB="0" anchor="ctr"/>
                </a:tc>
                <a:extLst>
                  <a:ext uri="{0D108BD9-81ED-4DB2-BD59-A6C34878D82A}">
                    <a16:rowId xmlns:a16="http://schemas.microsoft.com/office/drawing/2014/main" val="429268784"/>
                  </a:ext>
                </a:extLst>
              </a:tr>
              <a:tr h="541949">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0.87</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28</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1254</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261000000</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94.06</a:t>
                      </a:r>
                    </a:p>
                  </a:txBody>
                  <a:tcPr marL="68580" marR="68580" marT="0" marB="0" anchor="ctr"/>
                </a:tc>
                <a:extLst>
                  <a:ext uri="{0D108BD9-81ED-4DB2-BD59-A6C34878D82A}">
                    <a16:rowId xmlns:a16="http://schemas.microsoft.com/office/drawing/2014/main" val="3442463093"/>
                  </a:ext>
                </a:extLst>
              </a:tr>
              <a:tr h="506340">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0.865</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27</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989</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51000000</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93.04</a:t>
                      </a:r>
                    </a:p>
                  </a:txBody>
                  <a:tcPr marL="68580" marR="68580" marT="0" marB="0" anchor="ctr"/>
                </a:tc>
                <a:extLst>
                  <a:ext uri="{0D108BD9-81ED-4DB2-BD59-A6C34878D82A}">
                    <a16:rowId xmlns:a16="http://schemas.microsoft.com/office/drawing/2014/main" val="3879323844"/>
                  </a:ext>
                </a:extLst>
              </a:tr>
              <a:tr h="506340">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0.86</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26</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692</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10000000</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92.4</a:t>
                      </a:r>
                    </a:p>
                  </a:txBody>
                  <a:tcPr marL="68580" marR="68580" marT="0" marB="0" anchor="ctr"/>
                </a:tc>
                <a:extLst>
                  <a:ext uri="{0D108BD9-81ED-4DB2-BD59-A6C34878D82A}">
                    <a16:rowId xmlns:a16="http://schemas.microsoft.com/office/drawing/2014/main" val="621979914"/>
                  </a:ext>
                </a:extLst>
              </a:tr>
              <a:tr h="506340">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0.85</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24</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338</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2200000</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90.99</a:t>
                      </a:r>
                    </a:p>
                  </a:txBody>
                  <a:tcPr marL="68580" marR="68580" marT="0" marB="0" anchor="ctr"/>
                </a:tc>
                <a:extLst>
                  <a:ext uri="{0D108BD9-81ED-4DB2-BD59-A6C34878D82A}">
                    <a16:rowId xmlns:a16="http://schemas.microsoft.com/office/drawing/2014/main" val="329456724"/>
                  </a:ext>
                </a:extLst>
              </a:tr>
              <a:tr h="506340">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0.84</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22</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109</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35170</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88.93</a:t>
                      </a:r>
                    </a:p>
                  </a:txBody>
                  <a:tcPr marL="68580" marR="68580" marT="0" marB="0" anchor="ctr"/>
                </a:tc>
                <a:extLst>
                  <a:ext uri="{0D108BD9-81ED-4DB2-BD59-A6C34878D82A}">
                    <a16:rowId xmlns:a16="http://schemas.microsoft.com/office/drawing/2014/main" val="3138208709"/>
                  </a:ext>
                </a:extLst>
              </a:tr>
              <a:tr h="506340">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0.83</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17</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24</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343</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87.84</a:t>
                      </a:r>
                    </a:p>
                  </a:txBody>
                  <a:tcPr marL="68580" marR="68580" marT="0" marB="0" anchor="ctr"/>
                </a:tc>
                <a:extLst>
                  <a:ext uri="{0D108BD9-81ED-4DB2-BD59-A6C34878D82A}">
                    <a16:rowId xmlns:a16="http://schemas.microsoft.com/office/drawing/2014/main" val="838814932"/>
                  </a:ext>
                </a:extLst>
              </a:tr>
              <a:tr h="506340">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0.81</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14</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17</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151</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81.11</a:t>
                      </a:r>
                    </a:p>
                  </a:txBody>
                  <a:tcPr marL="68580" marR="68580" marT="0" marB="0" anchor="ctr"/>
                </a:tc>
                <a:extLst>
                  <a:ext uri="{0D108BD9-81ED-4DB2-BD59-A6C34878D82A}">
                    <a16:rowId xmlns:a16="http://schemas.microsoft.com/office/drawing/2014/main" val="4065375823"/>
                  </a:ext>
                </a:extLst>
              </a:tr>
              <a:tr h="506340">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0.79</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13</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13</a:t>
                      </a:r>
                    </a:p>
                  </a:txBody>
                  <a:tcPr marL="68580" marR="68580" marT="0" marB="0" anchor="ctr"/>
                </a:tc>
                <a:tc>
                  <a:txBody>
                    <a:bodyPr/>
                    <a:lstStyle/>
                    <a:p>
                      <a:pPr marL="0" marR="0" algn="ctr">
                        <a:lnSpc>
                          <a:spcPct val="107000"/>
                        </a:lnSpc>
                        <a:spcBef>
                          <a:spcPts val="0"/>
                        </a:spcBef>
                        <a:spcAft>
                          <a:spcPts val="0"/>
                        </a:spcAft>
                      </a:pPr>
                      <a:r>
                        <a:rPr lang="en-US" sz="2000">
                          <a:effectLst/>
                          <a:latin typeface="Tahoma" panose="020B0604030504040204" pitchFamily="34" charset="0"/>
                          <a:ea typeface="Tahoma" panose="020B0604030504040204" pitchFamily="34" charset="0"/>
                          <a:cs typeface="Tahoma" panose="020B0604030504040204" pitchFamily="34" charset="0"/>
                        </a:rPr>
                        <a:t>145</a:t>
                      </a:r>
                    </a:p>
                  </a:txBody>
                  <a:tcPr marL="68580" marR="68580" marT="0" marB="0" anchor="ctr"/>
                </a:tc>
                <a:tc>
                  <a:txBody>
                    <a:bodyPr/>
                    <a:lstStyle/>
                    <a:p>
                      <a:pPr marL="0" marR="0" algn="ctr">
                        <a:lnSpc>
                          <a:spcPct val="107000"/>
                        </a:lnSpc>
                        <a:spcBef>
                          <a:spcPts val="0"/>
                        </a:spcBef>
                        <a:spcAft>
                          <a:spcPts val="0"/>
                        </a:spcAft>
                      </a:pPr>
                      <a:r>
                        <a:rPr lang="en-US" sz="2000" dirty="0">
                          <a:effectLst/>
                          <a:latin typeface="Tahoma" panose="020B0604030504040204" pitchFamily="34" charset="0"/>
                          <a:ea typeface="Tahoma" panose="020B0604030504040204" pitchFamily="34" charset="0"/>
                          <a:cs typeface="Tahoma" panose="020B0604030504040204" pitchFamily="34" charset="0"/>
                        </a:rPr>
                        <a:t>80.61</a:t>
                      </a:r>
                    </a:p>
                  </a:txBody>
                  <a:tcPr marL="68580" marR="68580" marT="0" marB="0" anchor="ctr"/>
                </a:tc>
                <a:extLst>
                  <a:ext uri="{0D108BD9-81ED-4DB2-BD59-A6C34878D82A}">
                    <a16:rowId xmlns:a16="http://schemas.microsoft.com/office/drawing/2014/main" val="3055716313"/>
                  </a:ext>
                </a:extLst>
              </a:tr>
            </a:tbl>
          </a:graphicData>
        </a:graphic>
      </p:graphicFrame>
      <p:sp>
        <p:nvSpPr>
          <p:cNvPr id="3" name="Slide Number Placeholder 2"/>
          <p:cNvSpPr>
            <a:spLocks noGrp="1"/>
          </p:cNvSpPr>
          <p:nvPr>
            <p:ph type="sldNum" sz="quarter" idx="7"/>
          </p:nvPr>
        </p:nvSpPr>
        <p:spPr/>
        <p:txBody>
          <a:bodyPr/>
          <a:lstStyle/>
          <a:p>
            <a:fld id="{B6F15528-21DE-4FAA-801E-634DDDAF4B2B}" type="slidenum">
              <a:rPr lang="en-US" smtClean="0"/>
              <a:t>14</a:t>
            </a:fld>
            <a:endParaRPr lang="en-US"/>
          </a:p>
        </p:txBody>
      </p:sp>
    </p:spTree>
    <p:extLst>
      <p:ext uri="{BB962C8B-B14F-4D97-AF65-F5344CB8AC3E}">
        <p14:creationId xmlns:p14="http://schemas.microsoft.com/office/powerpoint/2010/main" val="2377462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1724190"/>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4.1</a:t>
            </a:r>
            <a:r>
              <a:rPr lang="vi-VN" sz="3600" spc="360" dirty="0" smtClean="0">
                <a:latin typeface="Tahoma" panose="020B0604030504040204" pitchFamily="34" charset="0"/>
                <a:ea typeface="Tahoma" panose="020B0604030504040204" pitchFamily="34" charset="0"/>
                <a:cs typeface="Tahoma" panose="020B0604030504040204" pitchFamily="34" charset="0"/>
              </a:rPr>
              <a:t>.2</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spc="360" dirty="0">
                <a:latin typeface="Tahoma" panose="020B0604030504040204" pitchFamily="34" charset="0"/>
                <a:ea typeface="Tahoma" panose="020B0604030504040204" pitchFamily="34" charset="0"/>
                <a:cs typeface="Tahoma" panose="020B0604030504040204" pitchFamily="34" charset="0"/>
              </a:rPr>
              <a:t>Thực nghiệm chiến lược lựa chọn đặt trưng</a:t>
            </a:r>
            <a:br>
              <a:rPr lang="vi-VN" sz="3600" spc="360" dirty="0">
                <a:latin typeface="Tahoma" panose="020B0604030504040204" pitchFamily="34" charset="0"/>
                <a:ea typeface="Tahoma" panose="020B0604030504040204" pitchFamily="34" charset="0"/>
                <a:cs typeface="Tahoma" panose="020B0604030504040204" pitchFamily="34" charset="0"/>
              </a:rPr>
            </a:b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450850" y="7188884"/>
            <a:ext cx="9150350" cy="646331"/>
          </a:xfrm>
          <a:prstGeom prst="rect">
            <a:avLst/>
          </a:prstGeom>
        </p:spPr>
        <p:txBody>
          <a:bodyPr>
            <a:spAutoFit/>
          </a:bodyPr>
          <a:lstStyle/>
          <a:p>
            <a:pPr marL="457200" marR="0" algn="ctr">
              <a:spcBef>
                <a:spcPts val="0"/>
              </a:spcBef>
              <a:spcAft>
                <a:spcPts val="1000"/>
              </a:spcAft>
            </a:pP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đồ</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mô</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tả</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độ</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chính</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xác</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của</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thuật</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toán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ACAC + FS </a:t>
            </a:r>
            <a:b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theo</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từng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ngưỡng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entropy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Email Spam.</a:t>
            </a:r>
            <a:endParaRPr lang="en-US" sz="1200" i="1" dirty="0">
              <a:solidFill>
                <a:srgbClr val="44546A"/>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9070975" y="4505182"/>
            <a:ext cx="9150350" cy="646331"/>
          </a:xfrm>
          <a:prstGeom prst="rect">
            <a:avLst/>
          </a:prstGeom>
        </p:spPr>
        <p:txBody>
          <a:bodyPr>
            <a:spAutoFit/>
          </a:bodyPr>
          <a:lstStyle/>
          <a:p>
            <a:pPr marL="457200" marR="0" algn="ctr">
              <a:spcBef>
                <a:spcPts val="0"/>
              </a:spcBef>
              <a:spcAft>
                <a:spcPts val="1000"/>
              </a:spcAft>
            </a:pP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đồ</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mô</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tả</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lượng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luật</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của</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thuật</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toán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b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ACAC + FS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theo</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từng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ngưỡng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entropy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Email Spam.</a:t>
            </a:r>
            <a:endParaRPr lang="en-US" sz="1200" i="1" dirty="0">
              <a:solidFill>
                <a:srgbClr val="44546A"/>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9302750" y="9226256"/>
            <a:ext cx="9150350" cy="646331"/>
          </a:xfrm>
          <a:prstGeom prst="rect">
            <a:avLst/>
          </a:prstGeom>
        </p:spPr>
        <p:txBody>
          <a:bodyPr>
            <a:spAutoFit/>
          </a:bodyPr>
          <a:lstStyle/>
          <a:p>
            <a:pPr marL="457200" marR="0" algn="ctr">
              <a:spcBef>
                <a:spcPts val="0"/>
              </a:spcBef>
              <a:spcAft>
                <a:spcPts val="1000"/>
              </a:spcAft>
            </a:pP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đồ</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mô</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tả</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tốc</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độ</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xử</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lý</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của</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thuật</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toán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ACAC </a:t>
            </a:r>
            <a:b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theo</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từng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ngưỡng</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entropy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Email Spam.</a:t>
            </a:r>
            <a:endParaRPr lang="en-US" sz="1200" i="1" dirty="0">
              <a:solidFill>
                <a:srgbClr val="44546A"/>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1073150" y="3367502"/>
            <a:ext cx="7162800" cy="3534947"/>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10217150" y="995024"/>
            <a:ext cx="7010400" cy="3240426"/>
          </a:xfrm>
          <a:prstGeom prst="rect">
            <a:avLst/>
          </a:prstGeom>
        </p:spPr>
      </p:pic>
      <p:pic>
        <p:nvPicPr>
          <p:cNvPr id="15" name="Picture 14"/>
          <p:cNvPicPr/>
          <p:nvPr/>
        </p:nvPicPr>
        <p:blipFill>
          <a:blip r:embed="rId4">
            <a:extLst>
              <a:ext uri="{28A0092B-C50C-407E-A947-70E740481C1C}">
                <a14:useLocalDpi xmlns:a14="http://schemas.microsoft.com/office/drawing/2010/main" val="0"/>
              </a:ext>
            </a:extLst>
          </a:blip>
          <a:stretch>
            <a:fillRect/>
          </a:stretch>
        </p:blipFill>
        <p:spPr>
          <a:xfrm>
            <a:off x="10217150" y="6002018"/>
            <a:ext cx="7010400" cy="3034032"/>
          </a:xfrm>
          <a:prstGeom prst="rect">
            <a:avLst/>
          </a:prstGeom>
        </p:spPr>
      </p:pic>
      <p:sp>
        <p:nvSpPr>
          <p:cNvPr id="2" name="Slide Number Placeholder 1"/>
          <p:cNvSpPr>
            <a:spLocks noGrp="1"/>
          </p:cNvSpPr>
          <p:nvPr>
            <p:ph type="sldNum" sz="quarter" idx="7"/>
          </p:nvPr>
        </p:nvSpPr>
        <p:spPr/>
        <p:txBody>
          <a:bodyPr/>
          <a:lstStyle/>
          <a:p>
            <a:fld id="{B6F15528-21DE-4FAA-801E-634DDDAF4B2B}" type="slidenum">
              <a:rPr lang="en-US" smtClean="0"/>
              <a:t>15</a:t>
            </a:fld>
            <a:endParaRPr lang="en-US"/>
          </a:p>
        </p:txBody>
      </p:sp>
    </p:spTree>
    <p:extLst>
      <p:ext uri="{BB962C8B-B14F-4D97-AF65-F5344CB8AC3E}">
        <p14:creationId xmlns:p14="http://schemas.microsoft.com/office/powerpoint/2010/main" val="24337360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07360" y="3244850"/>
            <a:ext cx="6435090" cy="1376787"/>
          </a:xfrm>
          <a:prstGeom prst="rect">
            <a:avLst/>
          </a:prstGeom>
        </p:spPr>
        <p:txBody>
          <a:bodyPr vert="horz" wrap="square" lIns="0" tIns="8890" rIns="0" bIns="0" rtlCol="0">
            <a:spAutoFit/>
          </a:bodyPr>
          <a:lstStyle/>
          <a:p>
            <a:pPr marL="12700" marR="5080" algn="just">
              <a:lnSpc>
                <a:spcPct val="100800"/>
              </a:lnSpc>
              <a:spcBef>
                <a:spcPts val="70"/>
              </a:spcBef>
            </a:pP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Thuật</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toán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leo</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đồi</a:t>
            </a:r>
            <a:r>
              <a:rPr lang="en-US" sz="2200" dirty="0">
                <a:latin typeface="Tahoma" panose="020B0604030504040204" pitchFamily="34" charset="0"/>
                <a:ea typeface="Tahoma" panose="020B0604030504040204" pitchFamily="34" charset="0"/>
                <a:cs typeface="Tahoma" panose="020B0604030504040204" pitchFamily="34" charset="0"/>
              </a:rPr>
              <a:t>[7], hay </a:t>
            </a:r>
            <a:r>
              <a:rPr lang="en-US" sz="2200" dirty="0" err="1">
                <a:latin typeface="Tahoma" panose="020B0604030504040204" pitchFamily="34" charset="0"/>
                <a:ea typeface="Tahoma" panose="020B0604030504040204" pitchFamily="34" charset="0"/>
                <a:cs typeface="Tahoma" panose="020B0604030504040204" pitchFamily="34" charset="0"/>
              </a:rPr>
              <a:t>còn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gọi</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là</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thuật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toán</a:t>
            </a:r>
            <a:r>
              <a:rPr lang="en-US" sz="2200" dirty="0">
                <a:latin typeface="Tahoma" panose="020B0604030504040204" pitchFamily="34" charset="0"/>
                <a:ea typeface="Tahoma" panose="020B0604030504040204" pitchFamily="34" charset="0"/>
                <a:cs typeface="Tahoma" panose="020B0604030504040204" pitchFamily="34" charset="0"/>
              </a:rPr>
              <a:t> hill climbing, </a:t>
            </a:r>
            <a:r>
              <a:rPr lang="en-US" sz="2200" dirty="0" err="1">
                <a:latin typeface="Tahoma" panose="020B0604030504040204" pitchFamily="34" charset="0"/>
                <a:ea typeface="Tahoma" panose="020B0604030504040204" pitchFamily="34" charset="0"/>
                <a:cs typeface="Tahoma" panose="020B0604030504040204" pitchFamily="34" charset="0"/>
              </a:rPr>
              <a:t>là</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một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phương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pháp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tìm</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kiếm</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cục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bộ</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được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sử</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dụng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rộng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rãi</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trong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giải</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quyết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các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bài</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toán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tối</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ưu</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hóa</a:t>
            </a:r>
            <a:r>
              <a:rPr lang="en-US" sz="2200" dirty="0">
                <a:latin typeface="Tahoma" panose="020B0604030504040204" pitchFamily="34" charset="0"/>
                <a:ea typeface="Tahoma" panose="020B0604030504040204" pitchFamily="34" charset="0"/>
                <a:cs typeface="Tahoma" panose="020B0604030504040204" pitchFamily="34" charset="0"/>
              </a:rPr>
              <a:t>.</a:t>
            </a:r>
            <a:endParaRPr sz="2200" dirty="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a:spLocks noGrp="1"/>
          </p:cNvSpPr>
          <p:nvPr>
            <p:ph type="title"/>
          </p:nvPr>
        </p:nvSpPr>
        <p:spPr>
          <a:xfrm>
            <a:off x="1238021" y="1672886"/>
            <a:ext cx="6537554" cy="903452"/>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4.2 </a:t>
            </a:r>
            <a:r>
              <a:rPr lang="vi-VN" sz="3600" spc="360" dirty="0" smtClean="0">
                <a:latin typeface="Tahoma" panose="020B0604030504040204" pitchFamily="34" charset="0"/>
                <a:ea typeface="Tahoma" panose="020B0604030504040204" pitchFamily="34" charset="0"/>
                <a:cs typeface="Tahoma" panose="020B0604030504040204" pitchFamily="34" charset="0"/>
              </a:rPr>
              <a:t>Cải </a:t>
            </a:r>
            <a:r>
              <a:rPr lang="vi-VN" sz="3600" spc="360" dirty="0">
                <a:latin typeface="Tahoma" panose="020B0604030504040204" pitchFamily="34" charset="0"/>
                <a:ea typeface="Tahoma" panose="020B0604030504040204" pitchFamily="34" charset="0"/>
                <a:cs typeface="Tahoma" panose="020B0604030504040204" pitchFamily="34" charset="0"/>
              </a:rPr>
              <a:t>Tiến bằng </a:t>
            </a:r>
            <a:r>
              <a:rPr lang="en-US" sz="3600" spc="360" dirty="0" err="1" smtClean="0">
                <a:latin typeface="Tahoma" panose="020B0604030504040204" pitchFamily="34" charset="0"/>
                <a:ea typeface="Tahoma" panose="020B0604030504040204" pitchFamily="34" charset="0"/>
                <a:cs typeface="Tahoma" panose="020B0604030504040204" pitchFamily="34" charset="0"/>
              </a:rPr>
              <a:t>thuật</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en-US" sz="3600" spc="360" dirty="0" err="1" smtClean="0">
                <a:latin typeface="Tahoma" panose="020B0604030504040204" pitchFamily="34" charset="0"/>
                <a:ea typeface="Tahoma" panose="020B0604030504040204" pitchFamily="34" charset="0"/>
                <a:cs typeface="Tahoma" panose="020B0604030504040204" pitchFamily="34" charset="0"/>
              </a:rPr>
              <a:t>toán</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en-US" sz="3600" spc="360" dirty="0" err="1" smtClean="0">
                <a:latin typeface="Tahoma" panose="020B0604030504040204" pitchFamily="34" charset="0"/>
                <a:ea typeface="Tahoma" panose="020B0604030504040204" pitchFamily="34" charset="0"/>
                <a:cs typeface="Tahoma" panose="020B0604030504040204" pitchFamily="34" charset="0"/>
              </a:rPr>
              <a:t>leo</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en-US" sz="3600" spc="360" dirty="0" err="1" smtClean="0">
                <a:latin typeface="Tahoma" panose="020B0604030504040204" pitchFamily="34" charset="0"/>
                <a:ea typeface="Tahoma" panose="020B0604030504040204" pitchFamily="34" charset="0"/>
                <a:cs typeface="Tahoma" panose="020B0604030504040204" pitchFamily="34" charset="0"/>
              </a:rPr>
              <a:t>đồi</a:t>
            </a: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10140950" y="3244850"/>
            <a:ext cx="7220810" cy="1446550"/>
          </a:xfrm>
          <a:prstGeom prst="rect">
            <a:avLst/>
          </a:prstGeom>
        </p:spPr>
        <p:txBody>
          <a:bodyPr wrap="square">
            <a:spAutoFit/>
          </a:bodyPr>
          <a:lstStyle/>
          <a:p>
            <a:pPr algn="just"/>
            <a:r>
              <a:rPr lang="vi-VN"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smtClean="0">
                <a:latin typeface="Tahoma" panose="020B0604030504040204" pitchFamily="34" charset="0"/>
                <a:ea typeface="Tahoma" panose="020B0604030504040204" pitchFamily="34" charset="0"/>
                <a:cs typeface="Tahoma" panose="020B0604030504040204" pitchFamily="34" charset="0"/>
              </a:rPr>
              <a:t>Ý </a:t>
            </a:r>
            <a:r>
              <a:rPr lang="en-US" sz="2200" dirty="0" err="1" smtClean="0">
                <a:latin typeface="Tahoma" panose="020B0604030504040204" pitchFamily="34" charset="0"/>
                <a:ea typeface="Tahoma" panose="020B0604030504040204" pitchFamily="34" charset="0"/>
                <a:cs typeface="Tahoma" panose="020B0604030504040204" pitchFamily="34" charset="0"/>
              </a:rPr>
              <a:t>tưởng</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Bắt</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nguồn</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từ</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cách</a:t>
            </a:r>
            <a:r>
              <a:rPr lang="vi-VN" sz="2200" dirty="0">
                <a:latin typeface="Tahoma" panose="020B0604030504040204" pitchFamily="34" charset="0"/>
                <a:ea typeface="Tahoma" panose="020B0604030504040204" pitchFamily="34" charset="0"/>
                <a:cs typeface="Tahoma" panose="020B0604030504040204" pitchFamily="34" charset="0"/>
              </a:rPr>
              <a:t> </a:t>
            </a:r>
            <a:r>
              <a:rPr lang="vi-VN" sz="2200" dirty="0" smtClean="0">
                <a:latin typeface="Tahoma" panose="020B0604030504040204" pitchFamily="34" charset="0"/>
                <a:ea typeface="Tahoma" panose="020B0604030504040204" pitchFamily="34" charset="0"/>
                <a:cs typeface="Tahoma" panose="020B0604030504040204" pitchFamily="34" charset="0"/>
              </a:rPr>
              <a:t>xây dựng đội hình</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của</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các</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đội</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tuyển</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thể</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thao</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Không</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có</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điều</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nào</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đảm</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bảo</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cho</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việc</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các</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thuộc</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tính</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tốt</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nhất</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sẽ</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cho</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mô</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hình</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kết</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quả</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tốt</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err="1" smtClean="0">
                <a:latin typeface="Tahoma" panose="020B0604030504040204" pitchFamily="34" charset="0"/>
                <a:ea typeface="Tahoma" panose="020B0604030504040204" pitchFamily="34" charset="0"/>
                <a:cs typeface="Tahoma" panose="020B0604030504040204" pitchFamily="34" charset="0"/>
              </a:rPr>
              <a:t>nhất</a:t>
            </a:r>
            <a:endParaRPr lang="en-US" sz="22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p:nvPr/>
        </p:nvPicPr>
        <p:blipFill>
          <a:blip r:embed="rId2"/>
          <a:stretch>
            <a:fillRect/>
          </a:stretch>
        </p:blipFill>
        <p:spPr>
          <a:xfrm>
            <a:off x="164102" y="5643456"/>
            <a:ext cx="8763000" cy="4635380"/>
          </a:xfrm>
          <a:prstGeom prst="rect">
            <a:avLst/>
          </a:prstGeom>
        </p:spPr>
      </p:pic>
      <p:sp>
        <p:nvSpPr>
          <p:cNvPr id="7" name="Rectangle 6"/>
          <p:cNvSpPr/>
          <p:nvPr/>
        </p:nvSpPr>
        <p:spPr>
          <a:xfrm>
            <a:off x="13036550" y="5532398"/>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rPr>
              <a:t>X(a,a</a:t>
            </a:r>
            <a:r>
              <a:rPr lang="en-US" sz="2500" baseline="-25000" dirty="0" smtClean="0">
                <a:solidFill>
                  <a:schemeClr val="tx1"/>
                </a:solidFill>
              </a:rPr>
              <a:t>1</a:t>
            </a:r>
            <a:r>
              <a:rPr lang="en-US" sz="2500" dirty="0" smtClean="0">
                <a:solidFill>
                  <a:schemeClr val="tx1"/>
                </a:solidFill>
              </a:rPr>
              <a:t>,a</a:t>
            </a:r>
            <a:r>
              <a:rPr lang="en-US" sz="2500" baseline="-25000" dirty="0" smtClean="0">
                <a:solidFill>
                  <a:schemeClr val="tx1"/>
                </a:solidFill>
              </a:rPr>
              <a:t>2</a:t>
            </a:r>
            <a:r>
              <a:rPr lang="en-US" sz="2500" dirty="0" smtClean="0">
                <a:solidFill>
                  <a:schemeClr val="tx1"/>
                </a:solidFill>
              </a:rPr>
              <a:t>,a</a:t>
            </a:r>
            <a:r>
              <a:rPr lang="en-US" sz="2500" baseline="-25000" dirty="0" smtClean="0">
                <a:solidFill>
                  <a:schemeClr val="tx1"/>
                </a:solidFill>
              </a:rPr>
              <a:t>3</a:t>
            </a:r>
            <a:r>
              <a:rPr lang="en-US" sz="2500" dirty="0" smtClean="0">
                <a:solidFill>
                  <a:schemeClr val="tx1"/>
                </a:solidFill>
              </a:rPr>
              <a:t>,a</a:t>
            </a:r>
            <a:r>
              <a:rPr lang="en-US" sz="2500" baseline="-25000" dirty="0" smtClean="0">
                <a:solidFill>
                  <a:schemeClr val="tx1"/>
                </a:solidFill>
              </a:rPr>
              <a:t>n</a:t>
            </a:r>
            <a:r>
              <a:rPr lang="en-US" dirty="0" smtClean="0">
                <a:solidFill>
                  <a:schemeClr val="tx1"/>
                </a:solidFill>
              </a:rPr>
              <a:t>)</a:t>
            </a:r>
            <a:endParaRPr lang="en-US" dirty="0">
              <a:solidFill>
                <a:schemeClr val="tx1"/>
              </a:solidFill>
            </a:endParaRPr>
          </a:p>
        </p:txBody>
      </p:sp>
      <p:sp>
        <p:nvSpPr>
          <p:cNvPr id="11" name="Rectangle 10"/>
          <p:cNvSpPr/>
          <p:nvPr/>
        </p:nvSpPr>
        <p:spPr>
          <a:xfrm>
            <a:off x="10565674" y="8502650"/>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solidFill>
                  <a:schemeClr val="tx1"/>
                </a:solidFill>
              </a:rPr>
              <a:t>Y</a:t>
            </a:r>
            <a:r>
              <a:rPr lang="en-US" sz="2500" dirty="0" smtClean="0">
                <a:solidFill>
                  <a:schemeClr val="tx1"/>
                </a:solidFill>
              </a:rPr>
              <a:t>(a,a</a:t>
            </a:r>
            <a:r>
              <a:rPr lang="en-US" sz="2500" baseline="-25000" dirty="0" smtClean="0">
                <a:solidFill>
                  <a:schemeClr val="tx1"/>
                </a:solidFill>
              </a:rPr>
              <a:t>1</a:t>
            </a:r>
            <a:r>
              <a:rPr lang="en-US" sz="2500" dirty="0" smtClean="0">
                <a:solidFill>
                  <a:schemeClr val="tx1"/>
                </a:solidFill>
              </a:rPr>
              <a:t>,…,a</a:t>
            </a:r>
            <a:r>
              <a:rPr lang="en-US" sz="2500" baseline="-25000" dirty="0" smtClean="0">
                <a:solidFill>
                  <a:schemeClr val="tx1"/>
                </a:solidFill>
              </a:rPr>
              <a:t>20</a:t>
            </a:r>
            <a:r>
              <a:rPr lang="en-US" dirty="0" smtClean="0">
                <a:solidFill>
                  <a:schemeClr val="tx1"/>
                </a:solidFill>
              </a:rPr>
              <a:t>)</a:t>
            </a:r>
            <a:endParaRPr lang="en-US" dirty="0">
              <a:solidFill>
                <a:schemeClr val="tx1"/>
              </a:solidFill>
            </a:endParaRPr>
          </a:p>
        </p:txBody>
      </p:sp>
      <p:sp>
        <p:nvSpPr>
          <p:cNvPr id="12" name="Rectangle 11"/>
          <p:cNvSpPr/>
          <p:nvPr/>
        </p:nvSpPr>
        <p:spPr>
          <a:xfrm>
            <a:off x="15093950" y="8502650"/>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solidFill>
                  <a:schemeClr val="tx1"/>
                </a:solidFill>
              </a:rPr>
              <a:t>Z</a:t>
            </a:r>
            <a:r>
              <a:rPr lang="en-US" sz="2500" dirty="0" smtClean="0">
                <a:solidFill>
                  <a:schemeClr val="tx1"/>
                </a:solidFill>
              </a:rPr>
              <a:t>(a</a:t>
            </a:r>
            <a:r>
              <a:rPr lang="en-US" sz="2500" baseline="-25000" dirty="0" smtClean="0">
                <a:solidFill>
                  <a:schemeClr val="tx1"/>
                </a:solidFill>
              </a:rPr>
              <a:t>20</a:t>
            </a:r>
            <a:r>
              <a:rPr lang="en-US" sz="2500" dirty="0" smtClean="0">
                <a:solidFill>
                  <a:schemeClr val="tx1"/>
                </a:solidFill>
              </a:rPr>
              <a:t>,a</a:t>
            </a:r>
            <a:r>
              <a:rPr lang="en-US" sz="2500" baseline="-25000" dirty="0" smtClean="0">
                <a:solidFill>
                  <a:schemeClr val="tx1"/>
                </a:solidFill>
              </a:rPr>
              <a:t>21</a:t>
            </a:r>
            <a:r>
              <a:rPr lang="en-US" sz="2500" dirty="0" smtClean="0">
                <a:solidFill>
                  <a:schemeClr val="tx1"/>
                </a:solidFill>
              </a:rPr>
              <a:t>,…,a</a:t>
            </a:r>
            <a:r>
              <a:rPr lang="en-US" sz="2500" baseline="-25000" dirty="0">
                <a:solidFill>
                  <a:schemeClr val="tx1"/>
                </a:solidFill>
              </a:rPr>
              <a:t>n</a:t>
            </a:r>
            <a:r>
              <a:rPr lang="en-US" dirty="0" smtClean="0">
                <a:solidFill>
                  <a:schemeClr val="tx1"/>
                </a:solidFill>
              </a:rPr>
              <a:t>)</a:t>
            </a:r>
            <a:endParaRPr lang="en-US" dirty="0">
              <a:solidFill>
                <a:schemeClr val="tx1"/>
              </a:solidFill>
            </a:endParaRPr>
          </a:p>
        </p:txBody>
      </p:sp>
      <p:cxnSp>
        <p:nvCxnSpPr>
          <p:cNvPr id="14" name="Elbow Connector 13"/>
          <p:cNvCxnSpPr>
            <a:stCxn id="12" idx="0"/>
            <a:endCxn id="11" idx="0"/>
          </p:cNvCxnSpPr>
          <p:nvPr/>
        </p:nvCxnSpPr>
        <p:spPr>
          <a:xfrm rot="16200000" flipV="1">
            <a:off x="14049012" y="6238512"/>
            <a:ext cx="12700" cy="452827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2"/>
            <a:endCxn id="12" idx="2"/>
          </p:cNvCxnSpPr>
          <p:nvPr/>
        </p:nvCxnSpPr>
        <p:spPr>
          <a:xfrm rot="16200000" flipH="1">
            <a:off x="14049012" y="7381512"/>
            <a:ext cx="12700" cy="452827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297535" y="9616226"/>
            <a:ext cx="1524000" cy="369332"/>
          </a:xfrm>
          <a:prstGeom prst="rect">
            <a:avLst/>
          </a:prstGeom>
          <a:noFill/>
        </p:spPr>
        <p:txBody>
          <a:bodyPr wrap="square" rtlCol="0">
            <a:spAutoFit/>
          </a:bodyPr>
          <a:lstStyle/>
          <a:p>
            <a:r>
              <a:rPr lang="en-US" dirty="0"/>
              <a:t>k</a:t>
            </a:r>
            <a:r>
              <a:rPr lang="en-US" dirty="0" smtClean="0"/>
              <a:t> </a:t>
            </a:r>
            <a:r>
              <a:rPr lang="en-US" dirty="0" err="1" smtClean="0"/>
              <a:t>thuộc</a:t>
            </a:r>
            <a:r>
              <a:rPr lang="en-US" dirty="0" smtClean="0"/>
              <a:t> </a:t>
            </a:r>
            <a:r>
              <a:rPr lang="en-US" dirty="0" err="1" smtClean="0"/>
              <a:t>tính</a:t>
            </a:r>
            <a:endParaRPr lang="en-US" dirty="0"/>
          </a:p>
        </p:txBody>
      </p:sp>
      <p:sp>
        <p:nvSpPr>
          <p:cNvPr id="20" name="TextBox 19"/>
          <p:cNvSpPr txBox="1"/>
          <p:nvPr/>
        </p:nvSpPr>
        <p:spPr>
          <a:xfrm>
            <a:off x="13293362" y="7961146"/>
            <a:ext cx="1524000" cy="369332"/>
          </a:xfrm>
          <a:prstGeom prst="rect">
            <a:avLst/>
          </a:prstGeom>
          <a:noFill/>
        </p:spPr>
        <p:txBody>
          <a:bodyPr wrap="square" rtlCol="0">
            <a:spAutoFit/>
          </a:bodyPr>
          <a:lstStyle/>
          <a:p>
            <a:r>
              <a:rPr lang="en-US" dirty="0"/>
              <a:t>k</a:t>
            </a:r>
            <a:r>
              <a:rPr lang="en-US" dirty="0" smtClean="0"/>
              <a:t> </a:t>
            </a:r>
            <a:r>
              <a:rPr lang="en-US" dirty="0" err="1" smtClean="0"/>
              <a:t>thuộc</a:t>
            </a:r>
            <a:r>
              <a:rPr lang="en-US" dirty="0" smtClean="0"/>
              <a:t> </a:t>
            </a:r>
            <a:r>
              <a:rPr lang="en-US" dirty="0" err="1" smtClean="0"/>
              <a:t>tính</a:t>
            </a:r>
            <a:endParaRPr lang="en-US" dirty="0"/>
          </a:p>
        </p:txBody>
      </p:sp>
      <p:sp>
        <p:nvSpPr>
          <p:cNvPr id="6" name="Slide Number Placeholder 5"/>
          <p:cNvSpPr>
            <a:spLocks noGrp="1"/>
          </p:cNvSpPr>
          <p:nvPr>
            <p:ph type="sldNum" sz="quarter" idx="7"/>
          </p:nvPr>
        </p:nvSpPr>
        <p:spPr/>
        <p:txBody>
          <a:bodyPr/>
          <a:lstStyle/>
          <a:p>
            <a:fld id="{B6F15528-21DE-4FAA-801E-634DDDAF4B2B}" type="slidenum">
              <a:rPr lang="en-US" smtClean="0"/>
              <a:t>16</a:t>
            </a:fld>
            <a:endParaRPr lang="en-US"/>
          </a:p>
        </p:txBody>
      </p:sp>
    </p:spTree>
    <p:extLst>
      <p:ext uri="{BB962C8B-B14F-4D97-AF65-F5344CB8AC3E}">
        <p14:creationId xmlns:p14="http://schemas.microsoft.com/office/powerpoint/2010/main" val="18294766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903452"/>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4.2 </a:t>
            </a:r>
            <a:r>
              <a:rPr lang="vi-VN" sz="3600" spc="360" dirty="0" smtClean="0">
                <a:latin typeface="Tahoma" panose="020B0604030504040204" pitchFamily="34" charset="0"/>
                <a:ea typeface="Tahoma" panose="020B0604030504040204" pitchFamily="34" charset="0"/>
                <a:cs typeface="Tahoma" panose="020B0604030504040204" pitchFamily="34" charset="0"/>
              </a:rPr>
              <a:t>Cải </a:t>
            </a:r>
            <a:r>
              <a:rPr lang="vi-VN" sz="3600" spc="360" dirty="0">
                <a:latin typeface="Tahoma" panose="020B0604030504040204" pitchFamily="34" charset="0"/>
                <a:ea typeface="Tahoma" panose="020B0604030504040204" pitchFamily="34" charset="0"/>
                <a:cs typeface="Tahoma" panose="020B0604030504040204" pitchFamily="34" charset="0"/>
              </a:rPr>
              <a:t>Tiến bằng </a:t>
            </a:r>
            <a:r>
              <a:rPr lang="en-US" sz="3600" spc="360" dirty="0" err="1" smtClean="0">
                <a:latin typeface="Tahoma" panose="020B0604030504040204" pitchFamily="34" charset="0"/>
                <a:ea typeface="Tahoma" panose="020B0604030504040204" pitchFamily="34" charset="0"/>
                <a:cs typeface="Tahoma" panose="020B0604030504040204" pitchFamily="34" charset="0"/>
              </a:rPr>
              <a:t>thuật</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en-US" sz="3600" spc="360" dirty="0" err="1" smtClean="0">
                <a:latin typeface="Tahoma" panose="020B0604030504040204" pitchFamily="34" charset="0"/>
                <a:ea typeface="Tahoma" panose="020B0604030504040204" pitchFamily="34" charset="0"/>
                <a:cs typeface="Tahoma" panose="020B0604030504040204" pitchFamily="34" charset="0"/>
              </a:rPr>
              <a:t>toán</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en-US" sz="3600" spc="360" dirty="0" err="1" smtClean="0">
                <a:latin typeface="Tahoma" panose="020B0604030504040204" pitchFamily="34" charset="0"/>
                <a:ea typeface="Tahoma" panose="020B0604030504040204" pitchFamily="34" charset="0"/>
                <a:cs typeface="Tahoma" panose="020B0604030504040204" pitchFamily="34" charset="0"/>
              </a:rPr>
              <a:t>leo</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en-US" sz="3600" spc="360" dirty="0" err="1" smtClean="0">
                <a:latin typeface="Tahoma" panose="020B0604030504040204" pitchFamily="34" charset="0"/>
                <a:ea typeface="Tahoma" panose="020B0604030504040204" pitchFamily="34" charset="0"/>
                <a:cs typeface="Tahoma" panose="020B0604030504040204" pitchFamily="34" charset="0"/>
              </a:rPr>
              <a:t>đồi</a:t>
            </a: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1115898" y="3153696"/>
            <a:ext cx="6781800" cy="430887"/>
          </a:xfrm>
          <a:prstGeom prst="rect">
            <a:avLst/>
          </a:prstGeom>
        </p:spPr>
        <p:txBody>
          <a:bodyPr wrap="square">
            <a:spAutoFit/>
          </a:bodyPr>
          <a:lstStyle/>
          <a:p>
            <a:pPr algn="just"/>
            <a:r>
              <a:rPr lang="en-US" sz="2200" dirty="0" err="1" smtClean="0">
                <a:effectLst/>
                <a:latin typeface="Tahoma" panose="020B0604030504040204" pitchFamily="34" charset="0"/>
                <a:ea typeface="Tahoma" panose="020B0604030504040204" pitchFamily="34" charset="0"/>
                <a:cs typeface="Tahoma" panose="020B0604030504040204" pitchFamily="34" charset="0"/>
              </a:rPr>
              <a:t>Thuật</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toán</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leo</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đồi</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trên</a:t>
            </a:r>
            <a:r>
              <a:rPr lang="en-US" sz="2200" dirty="0" smtClean="0">
                <a:effectLst/>
                <a:latin typeface="Tahoma" panose="020B0604030504040204" pitchFamily="34" charset="0"/>
                <a:ea typeface="Tahoma" panose="020B0604030504040204" pitchFamily="34" charset="0"/>
                <a:cs typeface="Tahoma" panose="020B0604030504040204" pitchFamily="34" charset="0"/>
              </a:rPr>
              <a:t> FSAC:</a:t>
            </a:r>
            <a:endParaRPr lang="en-US" sz="22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6" name="Rectangle 5"/>
              <p:cNvSpPr/>
              <p:nvPr/>
            </p:nvSpPr>
            <p:spPr>
              <a:xfrm>
                <a:off x="1238021" y="4359715"/>
                <a:ext cx="9150350" cy="4803879"/>
              </a:xfrm>
              <a:prstGeom prst="rect">
                <a:avLst/>
              </a:prstGeom>
            </p:spPr>
            <p:txBody>
              <a:bodyPr>
                <a:spAutoFit/>
              </a:bodyPr>
              <a:lstStyle/>
              <a:p>
                <a:pPr marL="342900" marR="0" lvl="0" indent="-342900">
                  <a:spcBef>
                    <a:spcPts val="0"/>
                  </a:spcBef>
                  <a:spcAft>
                    <a:spcPts val="500"/>
                  </a:spcAft>
                  <a:buFont typeface="Wingdings" panose="05000000000000000000" pitchFamily="2" charset="2"/>
                  <a:buChar char=""/>
                  <a:tabLst>
                    <a:tab pos="266700" algn="l"/>
                  </a:tabLst>
                </a:pPr>
                <a:r>
                  <a:rPr lang="en-US" sz="1800" b="1" dirty="0" smtClean="0">
                    <a:solidFill>
                      <a:srgbClr val="000000"/>
                    </a:solidFill>
                    <a:effectLst/>
                    <a:latin typeface="Times New Roman" panose="02020603050405020304" pitchFamily="18" charset="0"/>
                    <a:ea typeface="SimSun" panose="02010600030101010101" pitchFamily="2" charset="-122"/>
                  </a:rPr>
                  <a:t>ALGORITHM </a:t>
                </a:r>
                <a:r>
                  <a:rPr lang="en-US" sz="1800" b="1" dirty="0">
                    <a:solidFill>
                      <a:srgbClr val="000000"/>
                    </a:solidFill>
                    <a:effectLst/>
                    <a:latin typeface="Times New Roman" panose="02020603050405020304" pitchFamily="18" charset="0"/>
                    <a:ea typeface="SimSun" panose="02010600030101010101" pitchFamily="2" charset="-122"/>
                  </a:rPr>
                  <a:t>2 </a:t>
                </a:r>
                <a:r>
                  <a:rPr lang="en-US" sz="1800" dirty="0">
                    <a:solidFill>
                      <a:srgbClr val="000000"/>
                    </a:solidFill>
                    <a:effectLst/>
                    <a:latin typeface="Times New Roman" panose="02020603050405020304" pitchFamily="18" charset="0"/>
                    <a:ea typeface="SimSun" panose="02010600030101010101" pitchFamily="2" charset="-122"/>
                  </a:rPr>
                  <a:t>Phase2.1(Hill Climbing)</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b="1" dirty="0">
                    <a:solidFill>
                      <a:srgbClr val="000000"/>
                    </a:solidFill>
                    <a:effectLst/>
                    <a:latin typeface="Times New Roman" panose="02020603050405020304" pitchFamily="18" charset="0"/>
                    <a:ea typeface="SimSun" panose="02010600030101010101" pitchFamily="2" charset="-122"/>
                  </a:rPr>
                  <a:t>Input</a:t>
                </a:r>
                <a:r>
                  <a:rPr lang="en-US" sz="1800" dirty="0">
                    <a:solidFill>
                      <a:srgbClr val="000000"/>
                    </a:solidFill>
                    <a:effectLst/>
                    <a:latin typeface="Times New Roman" panose="02020603050405020304" pitchFamily="18" charset="0"/>
                    <a:ea typeface="SimSun" panose="02010600030101010101" pitchFamily="2" charset="-122"/>
                  </a:rPr>
                  <a:t>: The training dataset, </a:t>
                </a:r>
                <a:r>
                  <a:rPr lang="en-US" sz="1800" dirty="0" err="1">
                    <a:solidFill>
                      <a:srgbClr val="000000"/>
                    </a:solidFill>
                    <a:effectLst/>
                    <a:latin typeface="Times New Roman" panose="02020603050405020304" pitchFamily="18" charset="0"/>
                    <a:ea typeface="SimSun" panose="02010600030101010101" pitchFamily="2" charset="-122"/>
                  </a:rPr>
                  <a:t>initValid</a:t>
                </a:r>
                <a:r>
                  <a:rPr lang="en-US" sz="1800" dirty="0">
                    <a:solidFill>
                      <a:srgbClr val="000000"/>
                    </a:solidFill>
                    <a:effectLst/>
                    <a:latin typeface="Times New Roman" panose="02020603050405020304" pitchFamily="18" charset="0"/>
                    <a:ea typeface="SimSun" panose="02010600030101010101" pitchFamily="2" charset="-122"/>
                  </a:rPr>
                  <a:t>, delta </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b="1" dirty="0">
                    <a:solidFill>
                      <a:srgbClr val="000000"/>
                    </a:solidFill>
                    <a:effectLst/>
                    <a:latin typeface="Times New Roman" panose="02020603050405020304" pitchFamily="18" charset="0"/>
                    <a:ea typeface="SimSun" panose="02010600030101010101" pitchFamily="2" charset="-122"/>
                  </a:rPr>
                  <a:t>Output</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bestAttr</a:t>
                </a:r>
                <a:r>
                  <a:rPr lang="en-US" sz="1800" dirty="0">
                    <a:solidFill>
                      <a:srgbClr val="000000"/>
                    </a:solidFill>
                    <a:effectLst/>
                    <a:latin typeface="Times New Roman" panose="02020603050405020304" pitchFamily="18" charset="0"/>
                    <a:ea typeface="SimSun" panose="02010600030101010101" pitchFamily="2" charset="-122"/>
                  </a:rPr>
                  <a:t>(all best attributes)</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a:t>
                </a:r>
                <a:r>
                  <a:rPr lang="en-US" sz="1800" b="1" dirty="0">
                    <a:solidFill>
                      <a:srgbClr val="000000"/>
                    </a:solidFill>
                    <a:effectLst/>
                    <a:latin typeface="Times New Roman" panose="02020603050405020304" pitchFamily="18" charset="0"/>
                    <a:ea typeface="SimSun" panose="02010600030101010101" pitchFamily="2" charset="-122"/>
                  </a:rPr>
                  <a:t> for </a:t>
                </a:r>
                <a:r>
                  <a:rPr lang="en-US" sz="1800" i="1" dirty="0" err="1">
                    <a:solidFill>
                      <a:srgbClr val="000000"/>
                    </a:solidFill>
                    <a:effectLst/>
                    <a:latin typeface="Times New Roman" panose="02020603050405020304" pitchFamily="18" charset="0"/>
                    <a:ea typeface="SimSun" panose="02010600030101010101" pitchFamily="2" charset="-122"/>
                  </a:rPr>
                  <a:t>i</a:t>
                </a:r>
                <a:r>
                  <a:rPr lang="en-US" sz="1800" i="1" dirty="0">
                    <a:solidFill>
                      <a:srgbClr val="000000"/>
                    </a:solidFill>
                    <a:effectLst/>
                    <a:latin typeface="Times New Roman" panose="02020603050405020304" pitchFamily="18" charset="0"/>
                    <a:ea typeface="SimSun" panose="02010600030101010101" pitchFamily="2" charset="-122"/>
                  </a:rPr>
                  <a:t> ← 0; </a:t>
                </a:r>
                <a:r>
                  <a:rPr lang="en-US" sz="1800" i="1" dirty="0" err="1">
                    <a:solidFill>
                      <a:srgbClr val="000000"/>
                    </a:solidFill>
                    <a:effectLst/>
                    <a:latin typeface="Times New Roman" panose="02020603050405020304" pitchFamily="18" charset="0"/>
                    <a:ea typeface="SimSun" panose="02010600030101010101" pitchFamily="2" charset="-122"/>
                  </a:rPr>
                  <a:t>i</a:t>
                </a:r>
                <a:r>
                  <a:rPr lang="en-US" sz="1800" i="1"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i="1">
                        <a:solidFill>
                          <a:srgbClr val="000000"/>
                        </a:solidFill>
                        <a:effectLst/>
                        <a:latin typeface="Cambria Math" panose="02040503050406030204" pitchFamily="18" charset="0"/>
                        <a:ea typeface="SimSun" panose="02010600030101010101" pitchFamily="2" charset="-122"/>
                      </a:rPr>
                      <m:t>≤</m:t>
                    </m:r>
                  </m:oMath>
                </a14:m>
                <a:r>
                  <a:rPr lang="en-US" sz="1800" i="1" dirty="0">
                    <a:solidFill>
                      <a:srgbClr val="000000"/>
                    </a:solidFill>
                    <a:effectLst/>
                    <a:latin typeface="Times New Roman" panose="02020603050405020304" pitchFamily="18" charset="0"/>
                    <a:ea typeface="SimSun" panose="02010600030101010101" pitchFamily="2" charset="-122"/>
                  </a:rPr>
                  <a:t> n; </a:t>
                </a:r>
                <a:r>
                  <a:rPr lang="en-US" sz="1800" i="1" dirty="0" err="1">
                    <a:solidFill>
                      <a:srgbClr val="000000"/>
                    </a:solidFill>
                    <a:effectLst/>
                    <a:latin typeface="Times New Roman" panose="02020603050405020304" pitchFamily="18" charset="0"/>
                    <a:ea typeface="SimSun" panose="02010600030101010101" pitchFamily="2" charset="-122"/>
                  </a:rPr>
                  <a:t>i</a:t>
                </a:r>
                <a:r>
                  <a:rPr lang="en-US" sz="1800" i="1" dirty="0">
                    <a:solidFill>
                      <a:srgbClr val="000000"/>
                    </a:solidFill>
                    <a:effectLst/>
                    <a:latin typeface="Times New Roman" panose="02020603050405020304" pitchFamily="18" charset="0"/>
                    <a:ea typeface="SimSun" panose="02010600030101010101" pitchFamily="2" charset="-122"/>
                  </a:rPr>
                  <a:t> + +</a:t>
                </a:r>
                <a:r>
                  <a:rPr lang="en-US" sz="1800" b="1" dirty="0">
                    <a:solidFill>
                      <a:srgbClr val="000000"/>
                    </a:solidFill>
                    <a:effectLst/>
                    <a:latin typeface="Times New Roman" panose="02020603050405020304" pitchFamily="18" charset="0"/>
                    <a:ea typeface="SimSun" panose="02010600030101010101" pitchFamily="2" charset="-122"/>
                  </a:rPr>
                  <a:t> do</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2:	</a:t>
                </a:r>
                <a:r>
                  <a:rPr lang="en-US" sz="1800" dirty="0" err="1">
                    <a:solidFill>
                      <a:srgbClr val="000000"/>
                    </a:solidFill>
                    <a:effectLst/>
                    <a:latin typeface="Times New Roman" panose="02020603050405020304" pitchFamily="18" charset="0"/>
                    <a:ea typeface="SimSun" panose="02010600030101010101" pitchFamily="2" charset="-122"/>
                  </a:rPr>
                  <a:t>newAttr</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GenAttributes</a:t>
                </a:r>
                <a:r>
                  <a:rPr lang="en-US" sz="1800" dirty="0">
                    <a:solidFill>
                      <a:srgbClr val="000000"/>
                    </a:solidFill>
                    <a:effectLst/>
                    <a:latin typeface="Times New Roman" panose="02020603050405020304" pitchFamily="18" charset="0"/>
                    <a:ea typeface="SimSun" panose="02010600030101010101" pitchFamily="2" charset="-122"/>
                  </a:rPr>
                  <a:t>(</a:t>
                </a:r>
                <a:r>
                  <a:rPr lang="en-US" sz="1800" dirty="0" err="1">
                    <a:solidFill>
                      <a:srgbClr val="000000"/>
                    </a:solidFill>
                    <a:effectLst/>
                    <a:latin typeface="Times New Roman" panose="02020603050405020304" pitchFamily="18" charset="0"/>
                    <a:ea typeface="SimSun" panose="02010600030101010101" pitchFamily="2" charset="-122"/>
                  </a:rPr>
                  <a:t>bestAttr</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subAttr</a:t>
                </a:r>
                <a:r>
                  <a:rPr lang="en-US" sz="1800" dirty="0">
                    <a:solidFill>
                      <a:srgbClr val="000000"/>
                    </a:solidFill>
                    <a:effectLst/>
                    <a:latin typeface="Times New Roman" panose="02020603050405020304" pitchFamily="18" charset="0"/>
                    <a:ea typeface="SimSun" panose="02010600030101010101" pitchFamily="2" charset="-122"/>
                  </a:rPr>
                  <a:t>, delta);</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3:	validation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AC(new </a:t>
                </a:r>
                <a:r>
                  <a:rPr lang="en-US" sz="1800" dirty="0" err="1">
                    <a:solidFill>
                      <a:srgbClr val="000000"/>
                    </a:solidFill>
                    <a:effectLst/>
                    <a:latin typeface="Times New Roman" panose="02020603050405020304" pitchFamily="18" charset="0"/>
                    <a:ea typeface="SimSun" panose="02010600030101010101" pitchFamily="2" charset="-122"/>
                  </a:rPr>
                  <a:t>Attr</a:t>
                </a:r>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4:	</a:t>
                </a:r>
                <a:r>
                  <a:rPr lang="en-US" sz="1800" b="1" dirty="0">
                    <a:solidFill>
                      <a:srgbClr val="000000"/>
                    </a:solidFill>
                    <a:effectLst/>
                    <a:latin typeface="Times New Roman" panose="02020603050405020304" pitchFamily="18" charset="0"/>
                    <a:ea typeface="SimSun" panose="02010600030101010101" pitchFamily="2" charset="-122"/>
                  </a:rPr>
                  <a:t>if </a:t>
                </a:r>
                <a:r>
                  <a:rPr lang="en-US" sz="1800" dirty="0">
                    <a:solidFill>
                      <a:srgbClr val="000000"/>
                    </a:solidFill>
                    <a:effectLst/>
                    <a:latin typeface="Times New Roman" panose="02020603050405020304" pitchFamily="18" charset="0"/>
                    <a:ea typeface="SimSun" panose="02010600030101010101" pitchFamily="2" charset="-122"/>
                  </a:rPr>
                  <a:t>validation &gt; </a:t>
                </a:r>
                <a:r>
                  <a:rPr lang="en-US" sz="1800" dirty="0" err="1">
                    <a:solidFill>
                      <a:srgbClr val="000000"/>
                    </a:solidFill>
                    <a:effectLst/>
                    <a:latin typeface="Times New Roman" panose="02020603050405020304" pitchFamily="18" charset="0"/>
                    <a:ea typeface="SimSun" panose="02010600030101010101" pitchFamily="2" charset="-122"/>
                  </a:rPr>
                  <a:t>initValid</a:t>
                </a:r>
                <a:r>
                  <a:rPr lang="en-US" sz="1800" dirty="0">
                    <a:solidFill>
                      <a:srgbClr val="000000"/>
                    </a:solidFill>
                    <a:effectLst/>
                    <a:latin typeface="Times New Roman" panose="02020603050405020304" pitchFamily="18" charset="0"/>
                    <a:ea typeface="SimSun" panose="02010600030101010101" pitchFamily="2" charset="-122"/>
                  </a:rPr>
                  <a:t> </a:t>
                </a:r>
                <a:r>
                  <a:rPr lang="en-US" sz="1800" b="1" dirty="0" err="1">
                    <a:solidFill>
                      <a:srgbClr val="000000"/>
                    </a:solidFill>
                    <a:effectLst/>
                    <a:latin typeface="Times New Roman" panose="02020603050405020304" pitchFamily="18" charset="0"/>
                    <a:ea typeface="SimSun" panose="02010600030101010101" pitchFamily="2" charset="-122"/>
                  </a:rPr>
                  <a:t>then</a:t>
                </a:r>
                <a:r>
                  <a:rPr lang="en-US" sz="1800" dirty="0" err="1">
                    <a:solidFill>
                      <a:srgbClr val="000000"/>
                    </a:solidFill>
                    <a:effectLst/>
                    <a:latin typeface="Times New Roman" panose="02020603050405020304" pitchFamily="18" charset="0"/>
                    <a:ea typeface="SimSun" panose="02010600030101010101" pitchFamily="2" charset="-122"/>
                  </a:rPr>
                  <a:t>if</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5:		</a:t>
                </a:r>
                <a:r>
                  <a:rPr lang="en-US" sz="1800" dirty="0" err="1">
                    <a:solidFill>
                      <a:srgbClr val="000000"/>
                    </a:solidFill>
                    <a:effectLst/>
                    <a:latin typeface="Times New Roman" panose="02020603050405020304" pitchFamily="18" charset="0"/>
                    <a:ea typeface="SimSun" panose="02010600030101010101" pitchFamily="2" charset="-122"/>
                  </a:rPr>
                  <a:t>initValid</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validation;</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6:		</a:t>
                </a:r>
                <a:r>
                  <a:rPr lang="en-US" sz="1800" dirty="0" err="1">
                    <a:solidFill>
                      <a:srgbClr val="000000"/>
                    </a:solidFill>
                    <a:effectLst/>
                    <a:latin typeface="Times New Roman" panose="02020603050405020304" pitchFamily="18" charset="0"/>
                    <a:ea typeface="SimSun" panose="02010600030101010101" pitchFamily="2" charset="-122"/>
                  </a:rPr>
                  <a:t>i</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0;</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7:		</a:t>
                </a:r>
                <a:r>
                  <a:rPr lang="en-US" sz="1800" dirty="0" err="1">
                    <a:solidFill>
                      <a:srgbClr val="000000"/>
                    </a:solidFill>
                    <a:effectLst/>
                    <a:latin typeface="Times New Roman" panose="02020603050405020304" pitchFamily="18" charset="0"/>
                    <a:ea typeface="SimSun" panose="02010600030101010101" pitchFamily="2" charset="-122"/>
                  </a:rPr>
                  <a:t>bestAttr</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new </a:t>
                </a:r>
                <a:r>
                  <a:rPr lang="en-US" sz="1800" dirty="0" err="1">
                    <a:solidFill>
                      <a:srgbClr val="000000"/>
                    </a:solidFill>
                    <a:effectLst/>
                    <a:latin typeface="Times New Roman" panose="02020603050405020304" pitchFamily="18" charset="0"/>
                    <a:ea typeface="SimSun" panose="02010600030101010101" pitchFamily="2" charset="-122"/>
                  </a:rPr>
                  <a:t>Attr</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8:		</a:t>
                </a:r>
                <a:r>
                  <a:rPr lang="en-US" sz="1800" dirty="0" err="1">
                    <a:solidFill>
                      <a:srgbClr val="000000"/>
                    </a:solidFill>
                    <a:effectLst/>
                    <a:latin typeface="Times New Roman" panose="02020603050405020304" pitchFamily="18" charset="0"/>
                    <a:ea typeface="SimSun" panose="02010600030101010101" pitchFamily="2" charset="-122"/>
                  </a:rPr>
                  <a:t>subAttr</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allAttr</a:t>
                </a:r>
                <a:r>
                  <a:rPr lang="en-US" sz="1800" dirty="0">
                    <a:solidFill>
                      <a:srgbClr val="000000"/>
                    </a:solidFill>
                    <a:effectLst/>
                    <a:latin typeface="Times New Roman" panose="02020603050405020304" pitchFamily="18" charset="0"/>
                    <a:ea typeface="SimSun" panose="02010600030101010101" pitchFamily="2" charset="-122"/>
                  </a:rPr>
                  <a:t> - </a:t>
                </a:r>
                <a:r>
                  <a:rPr lang="en-US" sz="1800" dirty="0" err="1">
                    <a:solidFill>
                      <a:srgbClr val="000000"/>
                    </a:solidFill>
                    <a:effectLst/>
                    <a:latin typeface="Times New Roman" panose="02020603050405020304" pitchFamily="18" charset="0"/>
                    <a:ea typeface="SimSun" panose="02010600030101010101" pitchFamily="2" charset="-122"/>
                  </a:rPr>
                  <a:t>bestAttr</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9:	</a:t>
                </a:r>
                <a:r>
                  <a:rPr lang="en-US" sz="1800" b="1" dirty="0">
                    <a:solidFill>
                      <a:srgbClr val="000000"/>
                    </a:solidFill>
                    <a:effectLst/>
                    <a:latin typeface="Times New Roman" panose="02020603050405020304" pitchFamily="18" charset="0"/>
                    <a:ea typeface="SimSun" panose="02010600030101010101" pitchFamily="2" charset="-122"/>
                  </a:rPr>
                  <a:t>end if</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10: </a:t>
                </a:r>
                <a:r>
                  <a:rPr lang="en-US" sz="1800" b="1" dirty="0">
                    <a:solidFill>
                      <a:srgbClr val="000000"/>
                    </a:solidFill>
                    <a:effectLst/>
                    <a:latin typeface="Times New Roman" panose="02020603050405020304" pitchFamily="18" charset="0"/>
                    <a:ea typeface="SimSun" panose="02010600030101010101" pitchFamily="2" charset="-122"/>
                  </a:rPr>
                  <a:t>end for</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11: </a:t>
                </a:r>
                <a:r>
                  <a:rPr lang="en-US" sz="1800" b="1" dirty="0">
                    <a:solidFill>
                      <a:srgbClr val="000000"/>
                    </a:solidFill>
                    <a:effectLst/>
                    <a:latin typeface="Times New Roman" panose="02020603050405020304" pitchFamily="18" charset="0"/>
                    <a:ea typeface="SimSun" panose="02010600030101010101" pitchFamily="2" charset="-122"/>
                  </a:rPr>
                  <a:t>return </a:t>
                </a:r>
                <a:r>
                  <a:rPr lang="en-US" sz="1800" dirty="0" err="1">
                    <a:solidFill>
                      <a:srgbClr val="000000"/>
                    </a:solidFill>
                    <a:effectLst/>
                    <a:latin typeface="Times New Roman" panose="02020603050405020304" pitchFamily="18" charset="0"/>
                    <a:ea typeface="SimSun" panose="02010600030101010101" pitchFamily="2" charset="-122"/>
                  </a:rPr>
                  <a:t>bestAttr</a:t>
                </a:r>
                <a:endParaRPr lang="en-US" sz="1800" dirty="0">
                  <a:effectLst/>
                  <a:latin typeface="Times New Roman" panose="02020603050405020304" pitchFamily="18" charset="0"/>
                  <a:ea typeface="SimSun" panose="02010600030101010101" pitchFamily="2" charset="-122"/>
                </a:endParaRPr>
              </a:p>
            </p:txBody>
          </p:sp>
        </mc:Choice>
        <mc:Fallback xmlns="">
          <p:sp>
            <p:nvSpPr>
              <p:cNvPr id="6" name="Rectangle 5"/>
              <p:cNvSpPr>
                <a:spLocks noRot="1" noChangeAspect="1" noMove="1" noResize="1" noEditPoints="1" noAdjustHandles="1" noChangeArrowheads="1" noChangeShapeType="1" noTextEdit="1"/>
              </p:cNvSpPr>
              <p:nvPr/>
            </p:nvSpPr>
            <p:spPr>
              <a:xfrm>
                <a:off x="1238021" y="4359715"/>
                <a:ext cx="9150350" cy="4803879"/>
              </a:xfrm>
              <a:prstGeom prst="rect">
                <a:avLst/>
              </a:prstGeom>
              <a:blipFill>
                <a:blip r:embed="rId2"/>
                <a:stretch>
                  <a:fillRect l="-533" t="-635" b="-1142"/>
                </a:stretch>
              </a:blipFill>
            </p:spPr>
            <p:txBody>
              <a:bodyPr/>
              <a:lstStyle/>
              <a:p>
                <a:r>
                  <a:rPr lang="en-US">
                    <a:noFill/>
                  </a:rPr>
                  <a:t> </a:t>
                </a:r>
              </a:p>
            </p:txBody>
          </p:sp>
        </mc:Fallback>
      </mc:AlternateContent>
      <p:cxnSp>
        <p:nvCxnSpPr>
          <p:cNvPr id="13" name="Straight Connector 12"/>
          <p:cNvCxnSpPr/>
          <p:nvPr/>
        </p:nvCxnSpPr>
        <p:spPr>
          <a:xfrm>
            <a:off x="1238021" y="4667794"/>
            <a:ext cx="563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38021" y="9163594"/>
            <a:ext cx="563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38021" y="4311650"/>
            <a:ext cx="563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0184674" y="2857443"/>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rPr>
              <a:t>X(a,a</a:t>
            </a:r>
            <a:r>
              <a:rPr lang="en-US" sz="2500" baseline="-25000" dirty="0" smtClean="0">
                <a:solidFill>
                  <a:schemeClr val="tx1"/>
                </a:solidFill>
              </a:rPr>
              <a:t>1</a:t>
            </a:r>
            <a:r>
              <a:rPr lang="en-US" sz="2500" dirty="0" smtClean="0">
                <a:solidFill>
                  <a:schemeClr val="tx1"/>
                </a:solidFill>
              </a:rPr>
              <a:t>,…,a</a:t>
            </a:r>
            <a:r>
              <a:rPr lang="en-US" sz="2500" baseline="-25000" dirty="0" smtClean="0">
                <a:solidFill>
                  <a:schemeClr val="tx1"/>
                </a:solidFill>
              </a:rPr>
              <a:t>20</a:t>
            </a:r>
            <a:r>
              <a:rPr lang="en-US" dirty="0" smtClean="0">
                <a:solidFill>
                  <a:schemeClr val="tx1"/>
                </a:solidFill>
              </a:rPr>
              <a:t>)</a:t>
            </a:r>
            <a:endParaRPr lang="en-US" dirty="0">
              <a:solidFill>
                <a:schemeClr val="tx1"/>
              </a:solidFill>
            </a:endParaRPr>
          </a:p>
        </p:txBody>
      </p:sp>
      <p:sp>
        <p:nvSpPr>
          <p:cNvPr id="26" name="Rectangle 25"/>
          <p:cNvSpPr/>
          <p:nvPr/>
        </p:nvSpPr>
        <p:spPr>
          <a:xfrm>
            <a:off x="14712950" y="2857443"/>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rPr>
              <a:t>X(a</a:t>
            </a:r>
            <a:r>
              <a:rPr lang="en-US" sz="2500" baseline="-25000" dirty="0" smtClean="0">
                <a:solidFill>
                  <a:schemeClr val="tx1"/>
                </a:solidFill>
              </a:rPr>
              <a:t>20</a:t>
            </a:r>
            <a:r>
              <a:rPr lang="en-US" sz="2500" dirty="0" smtClean="0">
                <a:solidFill>
                  <a:schemeClr val="tx1"/>
                </a:solidFill>
              </a:rPr>
              <a:t>,a</a:t>
            </a:r>
            <a:r>
              <a:rPr lang="en-US" sz="2500" baseline="-25000" dirty="0" smtClean="0">
                <a:solidFill>
                  <a:schemeClr val="tx1"/>
                </a:solidFill>
              </a:rPr>
              <a:t>21</a:t>
            </a:r>
            <a:r>
              <a:rPr lang="en-US" sz="2500" dirty="0" smtClean="0">
                <a:solidFill>
                  <a:schemeClr val="tx1"/>
                </a:solidFill>
              </a:rPr>
              <a:t>,…,a</a:t>
            </a:r>
            <a:r>
              <a:rPr lang="en-US" sz="2500" baseline="-25000" dirty="0">
                <a:solidFill>
                  <a:schemeClr val="tx1"/>
                </a:solidFill>
              </a:rPr>
              <a:t>n</a:t>
            </a:r>
            <a:r>
              <a:rPr lang="en-US" dirty="0" smtClean="0">
                <a:solidFill>
                  <a:schemeClr val="tx1"/>
                </a:solidFill>
              </a:rPr>
              <a:t>)</a:t>
            </a:r>
            <a:endParaRPr lang="en-US" dirty="0">
              <a:solidFill>
                <a:schemeClr val="tx1"/>
              </a:solidFill>
            </a:endParaRPr>
          </a:p>
        </p:txBody>
      </p:sp>
      <p:sp>
        <p:nvSpPr>
          <p:cNvPr id="30" name="TextBox 29"/>
          <p:cNvSpPr txBox="1"/>
          <p:nvPr/>
        </p:nvSpPr>
        <p:spPr>
          <a:xfrm>
            <a:off x="12918893" y="2923071"/>
            <a:ext cx="1524000" cy="369332"/>
          </a:xfrm>
          <a:prstGeom prst="rect">
            <a:avLst/>
          </a:prstGeom>
          <a:noFill/>
        </p:spPr>
        <p:txBody>
          <a:bodyPr wrap="square" rtlCol="0">
            <a:spAutoFit/>
          </a:bodyPr>
          <a:lstStyle/>
          <a:p>
            <a:r>
              <a:rPr lang="en-US" dirty="0"/>
              <a:t>k</a:t>
            </a:r>
            <a:r>
              <a:rPr lang="en-US" dirty="0" smtClean="0"/>
              <a:t> </a:t>
            </a:r>
            <a:r>
              <a:rPr lang="en-US" dirty="0" err="1" smtClean="0"/>
              <a:t>thuộc</a:t>
            </a:r>
            <a:r>
              <a:rPr lang="en-US" dirty="0" smtClean="0"/>
              <a:t> </a:t>
            </a:r>
            <a:r>
              <a:rPr lang="en-US" dirty="0" err="1" smtClean="0"/>
              <a:t>tính</a:t>
            </a:r>
            <a:endParaRPr lang="en-US" dirty="0"/>
          </a:p>
        </p:txBody>
      </p:sp>
      <p:cxnSp>
        <p:nvCxnSpPr>
          <p:cNvPr id="32" name="Straight Arrow Connector 31"/>
          <p:cNvCxnSpPr/>
          <p:nvPr/>
        </p:nvCxnSpPr>
        <p:spPr>
          <a:xfrm>
            <a:off x="12623074" y="3444802"/>
            <a:ext cx="20898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2623074" y="3597202"/>
            <a:ext cx="20898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0696212" y="2482850"/>
            <a:ext cx="1752600" cy="369332"/>
          </a:xfrm>
          <a:prstGeom prst="rect">
            <a:avLst/>
          </a:prstGeom>
          <a:noFill/>
        </p:spPr>
        <p:txBody>
          <a:bodyPr wrap="square" rtlCol="0">
            <a:spAutoFit/>
          </a:bodyPr>
          <a:lstStyle/>
          <a:p>
            <a:r>
              <a:rPr lang="en-US" dirty="0" smtClean="0"/>
              <a:t>(</a:t>
            </a:r>
            <a:r>
              <a:rPr lang="en-US" dirty="0" err="1" smtClean="0"/>
              <a:t>Tập</a:t>
            </a:r>
            <a:r>
              <a:rPr lang="en-US" dirty="0" smtClean="0"/>
              <a:t> </a:t>
            </a:r>
            <a:r>
              <a:rPr lang="en-US" dirty="0" err="1" smtClean="0"/>
              <a:t>chính</a:t>
            </a:r>
            <a:r>
              <a:rPr lang="en-US" dirty="0" smtClean="0"/>
              <a:t>)</a:t>
            </a:r>
            <a:endParaRPr lang="en-US" dirty="0"/>
          </a:p>
        </p:txBody>
      </p:sp>
      <p:sp>
        <p:nvSpPr>
          <p:cNvPr id="36" name="TextBox 35"/>
          <p:cNvSpPr txBox="1"/>
          <p:nvPr/>
        </p:nvSpPr>
        <p:spPr>
          <a:xfrm>
            <a:off x="15398750" y="2482850"/>
            <a:ext cx="1752600" cy="369332"/>
          </a:xfrm>
          <a:prstGeom prst="rect">
            <a:avLst/>
          </a:prstGeom>
          <a:noFill/>
        </p:spPr>
        <p:txBody>
          <a:bodyPr wrap="square" rtlCol="0">
            <a:spAutoFit/>
          </a:bodyPr>
          <a:lstStyle/>
          <a:p>
            <a:r>
              <a:rPr lang="en-US" dirty="0" smtClean="0"/>
              <a:t>(</a:t>
            </a:r>
            <a:r>
              <a:rPr lang="en-US" dirty="0" err="1" smtClean="0"/>
              <a:t>Tập</a:t>
            </a:r>
            <a:r>
              <a:rPr lang="en-US" dirty="0" smtClean="0"/>
              <a:t> </a:t>
            </a:r>
            <a:r>
              <a:rPr lang="en-US" dirty="0" err="1" smtClean="0"/>
              <a:t>phụ</a:t>
            </a:r>
            <a:r>
              <a:rPr lang="en-US" dirty="0" smtClean="0"/>
              <a:t>)</a:t>
            </a:r>
            <a:endParaRPr lang="en-US" dirty="0"/>
          </a:p>
        </p:txBody>
      </p:sp>
      <p:cxnSp>
        <p:nvCxnSpPr>
          <p:cNvPr id="38" name="Straight Arrow Connector 37"/>
          <p:cNvCxnSpPr>
            <a:stCxn id="25" idx="2"/>
            <a:endCxn id="40" idx="0"/>
          </p:cNvCxnSpPr>
          <p:nvPr/>
        </p:nvCxnSpPr>
        <p:spPr>
          <a:xfrm>
            <a:off x="11403874" y="4000443"/>
            <a:ext cx="0" cy="87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0184674" y="4876186"/>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rPr>
              <a:t>ACAC</a:t>
            </a:r>
            <a:endParaRPr lang="en-US" dirty="0">
              <a:solidFill>
                <a:schemeClr val="tx1"/>
              </a:solidFill>
            </a:endParaRPr>
          </a:p>
        </p:txBody>
      </p:sp>
      <p:sp>
        <p:nvSpPr>
          <p:cNvPr id="41" name="Diamond 40"/>
          <p:cNvSpPr/>
          <p:nvPr/>
        </p:nvSpPr>
        <p:spPr>
          <a:xfrm>
            <a:off x="10541180" y="6896575"/>
            <a:ext cx="1768929" cy="1066800"/>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Better ?</a:t>
            </a:r>
            <a:endParaRPr lang="en-US" sz="1600" dirty="0">
              <a:solidFill>
                <a:schemeClr val="tx1"/>
              </a:solidFill>
            </a:endParaRPr>
          </a:p>
        </p:txBody>
      </p:sp>
      <p:cxnSp>
        <p:nvCxnSpPr>
          <p:cNvPr id="42" name="Straight Arrow Connector 41"/>
          <p:cNvCxnSpPr>
            <a:endCxn id="41" idx="0"/>
          </p:cNvCxnSpPr>
          <p:nvPr/>
        </p:nvCxnSpPr>
        <p:spPr>
          <a:xfrm>
            <a:off x="11425645" y="6019186"/>
            <a:ext cx="0" cy="87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44" idx="0"/>
          </p:cNvCxnSpPr>
          <p:nvPr/>
        </p:nvCxnSpPr>
        <p:spPr>
          <a:xfrm>
            <a:off x="11425644" y="7963375"/>
            <a:ext cx="0" cy="814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206444" y="8778170"/>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err="1" smtClean="0">
                <a:solidFill>
                  <a:schemeClr val="tx1"/>
                </a:solidFill>
              </a:rPr>
              <a:t>bestAttr</a:t>
            </a:r>
            <a:r>
              <a:rPr lang="en-US" sz="2500" dirty="0" smtClean="0">
                <a:solidFill>
                  <a:schemeClr val="tx1"/>
                </a:solidFill>
              </a:rPr>
              <a:t> = </a:t>
            </a:r>
            <a:r>
              <a:rPr lang="en-US" sz="2500" dirty="0" err="1" smtClean="0">
                <a:solidFill>
                  <a:schemeClr val="tx1"/>
                </a:solidFill>
              </a:rPr>
              <a:t>tập</a:t>
            </a:r>
            <a:r>
              <a:rPr lang="en-US" sz="2500" dirty="0" smtClean="0">
                <a:solidFill>
                  <a:schemeClr val="tx1"/>
                </a:solidFill>
              </a:rPr>
              <a:t> </a:t>
            </a:r>
            <a:r>
              <a:rPr lang="en-US" sz="2500" dirty="0" err="1" smtClean="0">
                <a:solidFill>
                  <a:schemeClr val="tx1"/>
                </a:solidFill>
              </a:rPr>
              <a:t>chính</a:t>
            </a:r>
            <a:endParaRPr lang="en-US" dirty="0">
              <a:solidFill>
                <a:schemeClr val="tx1"/>
              </a:solidFill>
            </a:endParaRPr>
          </a:p>
        </p:txBody>
      </p:sp>
      <p:sp>
        <p:nvSpPr>
          <p:cNvPr id="45" name="TextBox 44"/>
          <p:cNvSpPr txBox="1"/>
          <p:nvPr/>
        </p:nvSpPr>
        <p:spPr>
          <a:xfrm>
            <a:off x="8769351" y="2039633"/>
            <a:ext cx="8839200" cy="8077200"/>
          </a:xfrm>
          <a:prstGeom prst="rect">
            <a:avLst/>
          </a:prstGeom>
          <a:noFill/>
          <a:ln>
            <a:solidFill>
              <a:schemeClr val="tx1"/>
            </a:solidFill>
          </a:ln>
        </p:spPr>
        <p:txBody>
          <a:bodyPr wrap="square" rtlCol="0">
            <a:spAutoFit/>
          </a:bodyPr>
          <a:lstStyle/>
          <a:p>
            <a:endParaRPr lang="en-US" dirty="0"/>
          </a:p>
        </p:txBody>
      </p:sp>
      <p:sp>
        <p:nvSpPr>
          <p:cNvPr id="46" name="TextBox 45"/>
          <p:cNvSpPr txBox="1"/>
          <p:nvPr/>
        </p:nvSpPr>
        <p:spPr>
          <a:xfrm>
            <a:off x="9039091" y="2099867"/>
            <a:ext cx="1905000" cy="369332"/>
          </a:xfrm>
          <a:prstGeom prst="rect">
            <a:avLst/>
          </a:prstGeom>
          <a:noFill/>
        </p:spPr>
        <p:txBody>
          <a:bodyPr wrap="square" rtlCol="0">
            <a:spAutoFit/>
          </a:bodyPr>
          <a:lstStyle/>
          <a:p>
            <a:r>
              <a:rPr lang="en-US" dirty="0" smtClean="0"/>
              <a:t>(Loop)</a:t>
            </a:r>
            <a:endParaRPr lang="en-US" dirty="0"/>
          </a:p>
        </p:txBody>
      </p:sp>
      <p:cxnSp>
        <p:nvCxnSpPr>
          <p:cNvPr id="51" name="Elbow Connector 50"/>
          <p:cNvCxnSpPr>
            <a:stCxn id="44" idx="1"/>
            <a:endCxn id="25" idx="1"/>
          </p:cNvCxnSpPr>
          <p:nvPr/>
        </p:nvCxnSpPr>
        <p:spPr>
          <a:xfrm rot="10800000">
            <a:off x="10184674" y="3428944"/>
            <a:ext cx="21770" cy="5920727"/>
          </a:xfrm>
          <a:prstGeom prst="bentConnector3">
            <a:avLst>
              <a:gd name="adj1" fmla="val 3070198"/>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7"/>
          </p:nvPr>
        </p:nvSpPr>
        <p:spPr/>
        <p:txBody>
          <a:bodyPr/>
          <a:lstStyle/>
          <a:p>
            <a:fld id="{B6F15528-21DE-4FAA-801E-634DDDAF4B2B}" type="slidenum">
              <a:rPr lang="en-US" smtClean="0"/>
              <a:t>17</a:t>
            </a:fld>
            <a:endParaRPr lang="en-US"/>
          </a:p>
        </p:txBody>
      </p:sp>
    </p:spTree>
    <p:extLst>
      <p:ext uri="{BB962C8B-B14F-4D97-AF65-F5344CB8AC3E}">
        <p14:creationId xmlns:p14="http://schemas.microsoft.com/office/powerpoint/2010/main" val="3088978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1313821"/>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a:t>
            </a:r>
            <a:r>
              <a:rPr lang="vi-VN" sz="3600" spc="360" dirty="0" smtClean="0">
                <a:latin typeface="Tahoma" panose="020B0604030504040204" pitchFamily="34" charset="0"/>
                <a:ea typeface="Tahoma" panose="020B0604030504040204" pitchFamily="34" charset="0"/>
                <a:cs typeface="Tahoma" panose="020B0604030504040204" pitchFamily="34" charset="0"/>
              </a:rPr>
              <a:t>2.1</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spc="360" dirty="0">
                <a:latin typeface="Tahoma" panose="020B0604030504040204" pitchFamily="34" charset="0"/>
                <a:ea typeface="Tahoma" panose="020B0604030504040204" pitchFamily="34" charset="0"/>
                <a:cs typeface="Tahoma" panose="020B0604030504040204" pitchFamily="34" charset="0"/>
              </a:rPr>
              <a:t>Thực nghiệm Cải Tiến bằng thuật toán leo </a:t>
            </a:r>
            <a:r>
              <a:rPr lang="vi-VN" sz="3600" spc="360" dirty="0" smtClean="0">
                <a:latin typeface="Tahoma" panose="020B0604030504040204" pitchFamily="34" charset="0"/>
                <a:ea typeface="Tahoma" panose="020B0604030504040204" pitchFamily="34" charset="0"/>
                <a:cs typeface="Tahoma" panose="020B0604030504040204" pitchFamily="34" charset="0"/>
              </a:rPr>
              <a:t>đồi</a:t>
            </a: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1115898" y="3854450"/>
            <a:ext cx="6781800" cy="2800767"/>
          </a:xfrm>
          <a:prstGeom prst="rect">
            <a:avLst/>
          </a:prstGeom>
        </p:spPr>
        <p:txBody>
          <a:bodyPr wrap="square">
            <a:spAutoFit/>
          </a:bodyPr>
          <a:lstStyle/>
          <a:p>
            <a:pPr algn="just"/>
            <a:r>
              <a:rPr lang="vi-VN" sz="2200" dirty="0" smtClean="0">
                <a:latin typeface="Tahoma" panose="020B0604030504040204" pitchFamily="34" charset="0"/>
                <a:ea typeface="Tahoma" panose="020B0604030504040204" pitchFamily="34" charset="0"/>
                <a:cs typeface="Tahoma" panose="020B0604030504040204" pitchFamily="34" charset="0"/>
              </a:rPr>
              <a:t>         Kế thừa kết quả của cách cải tiến bằng rút trích đặt trưng. Phần thực nghiệm của cách tiếp cận này sẽ được thực nghiệm dựa trên kết quả FSAC trên tập dữ liệu Mushroom, Spam Mail. Nhưng vì FSAC trên tập dữ liệu Mushroom đã gần như đạt tuyệt đối nên sẽ không có nhiều tiềm năng trong việc cải tiến. Nên phần thực nghiệm này sẽ chỉ tập trung trên tập dữ liệu Spam Mail.</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9912350" y="2522319"/>
            <a:ext cx="7467600" cy="646331"/>
          </a:xfrm>
          <a:prstGeom prst="rect">
            <a:avLst/>
          </a:prstGeom>
        </p:spPr>
        <p:txBody>
          <a:bodyPr wrap="square">
            <a:spAutoFit/>
          </a:bodyPr>
          <a:lstStyle/>
          <a:p>
            <a:pPr algn="ct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Hình</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minh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họa</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việc</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chia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với</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mốc</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Entropy = 0.8</a:t>
            </a:r>
            <a:r>
              <a:rPr lang="vi-VN"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4</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endParaRPr lang="vi-VN"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MailSpam</a:t>
            </a:r>
            <a:endPar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p:nvPr/>
        </p:nvPicPr>
        <p:blipFill>
          <a:blip r:embed="rId2"/>
          <a:stretch>
            <a:fillRect/>
          </a:stretch>
        </p:blipFill>
        <p:spPr>
          <a:xfrm>
            <a:off x="9607550" y="3835763"/>
            <a:ext cx="8458200" cy="6038487"/>
          </a:xfrm>
          <a:prstGeom prst="rect">
            <a:avLst/>
          </a:prstGeom>
          <a:noFill/>
          <a:ln>
            <a:noFill/>
          </a:ln>
        </p:spPr>
      </p:pic>
      <p:sp>
        <p:nvSpPr>
          <p:cNvPr id="3" name="Slide Number Placeholder 2"/>
          <p:cNvSpPr>
            <a:spLocks noGrp="1"/>
          </p:cNvSpPr>
          <p:nvPr>
            <p:ph type="sldNum" sz="quarter" idx="7"/>
          </p:nvPr>
        </p:nvSpPr>
        <p:spPr/>
        <p:txBody>
          <a:bodyPr/>
          <a:lstStyle/>
          <a:p>
            <a:fld id="{B6F15528-21DE-4FAA-801E-634DDDAF4B2B}" type="slidenum">
              <a:rPr lang="en-US" smtClean="0"/>
              <a:t>18</a:t>
            </a:fld>
            <a:endParaRPr lang="en-US"/>
          </a:p>
        </p:txBody>
      </p:sp>
    </p:spTree>
    <p:extLst>
      <p:ext uri="{BB962C8B-B14F-4D97-AF65-F5344CB8AC3E}">
        <p14:creationId xmlns:p14="http://schemas.microsoft.com/office/powerpoint/2010/main" val="1577245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1313821"/>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a:t>
            </a:r>
            <a:r>
              <a:rPr lang="vi-VN" sz="3600" spc="360" dirty="0" smtClean="0">
                <a:latin typeface="Tahoma" panose="020B0604030504040204" pitchFamily="34" charset="0"/>
                <a:ea typeface="Tahoma" panose="020B0604030504040204" pitchFamily="34" charset="0"/>
                <a:cs typeface="Tahoma" panose="020B0604030504040204" pitchFamily="34" charset="0"/>
              </a:rPr>
              <a:t>2.1</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spc="360" dirty="0">
                <a:latin typeface="Tahoma" panose="020B0604030504040204" pitchFamily="34" charset="0"/>
                <a:ea typeface="Tahoma" panose="020B0604030504040204" pitchFamily="34" charset="0"/>
                <a:cs typeface="Tahoma" panose="020B0604030504040204" pitchFamily="34" charset="0"/>
              </a:rPr>
              <a:t>Thực nghiệm Cải Tiến bằng thuật toán leo </a:t>
            </a:r>
            <a:r>
              <a:rPr lang="vi-VN" sz="3600" spc="360" dirty="0" smtClean="0">
                <a:latin typeface="Tahoma" panose="020B0604030504040204" pitchFamily="34" charset="0"/>
                <a:ea typeface="Tahoma" panose="020B0604030504040204" pitchFamily="34" charset="0"/>
                <a:cs typeface="Tahoma" panose="020B0604030504040204" pitchFamily="34" charset="0"/>
              </a:rPr>
              <a:t>đồi</a:t>
            </a: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p:nvPr/>
        </p:nvPicPr>
        <p:blipFill>
          <a:blip r:embed="rId2"/>
          <a:stretch>
            <a:fillRect/>
          </a:stretch>
        </p:blipFill>
        <p:spPr>
          <a:xfrm>
            <a:off x="4197350" y="3397250"/>
            <a:ext cx="9067800" cy="5181600"/>
          </a:xfrm>
          <a:prstGeom prst="rect">
            <a:avLst/>
          </a:prstGeom>
        </p:spPr>
      </p:pic>
      <p:sp>
        <p:nvSpPr>
          <p:cNvPr id="6" name="Rectangle 5"/>
          <p:cNvSpPr/>
          <p:nvPr/>
        </p:nvSpPr>
        <p:spPr>
          <a:xfrm>
            <a:off x="4273550" y="8578850"/>
            <a:ext cx="9150350" cy="646331"/>
          </a:xfrm>
          <a:prstGeom prst="rect">
            <a:avLst/>
          </a:prstGeom>
        </p:spPr>
        <p:txBody>
          <a:bodyPr>
            <a:spAutoFit/>
          </a:bodyPr>
          <a:lstStyle/>
          <a:p>
            <a:pPr marL="0" marR="0" algn="ctr">
              <a:spcBef>
                <a:spcPts val="0"/>
              </a:spcBef>
              <a:spcAft>
                <a:spcPts val="1000"/>
              </a:spcAft>
            </a:pP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Kết</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quả</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sau</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khi</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thực</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hiển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thuật</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toán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leo</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đồi</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b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MailSpam</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i="1"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với</a:t>
            </a:r>
            <a:r>
              <a:rPr lang="en-US" sz="1800" i="1"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Entropy = 0.84</a:t>
            </a:r>
            <a:endParaRPr lang="en-US" sz="1200" i="1" dirty="0">
              <a:solidFill>
                <a:srgbClr val="44546A"/>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7"/>
          </p:nvPr>
        </p:nvSpPr>
        <p:spPr/>
        <p:txBody>
          <a:bodyPr/>
          <a:lstStyle/>
          <a:p>
            <a:fld id="{B6F15528-21DE-4FAA-801E-634DDDAF4B2B}" type="slidenum">
              <a:rPr lang="en-US" smtClean="0"/>
              <a:t>19</a:t>
            </a:fld>
            <a:endParaRPr lang="en-US"/>
          </a:p>
        </p:txBody>
      </p:sp>
    </p:spTree>
    <p:extLst>
      <p:ext uri="{BB962C8B-B14F-4D97-AF65-F5344CB8AC3E}">
        <p14:creationId xmlns:p14="http://schemas.microsoft.com/office/powerpoint/2010/main" val="2917996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11950" y="882650"/>
            <a:ext cx="11734800" cy="769441"/>
          </a:xfrm>
          <a:prstGeom prst="rect">
            <a:avLst/>
          </a:prstGeom>
          <a:noFill/>
        </p:spPr>
        <p:txBody>
          <a:bodyPr wrap="square" rtlCol="0">
            <a:spAutoFit/>
          </a:bodyPr>
          <a:lstStyle/>
          <a:p>
            <a:r>
              <a:rPr lang="en-US" sz="4400" dirty="0" err="1" smtClean="0">
                <a:latin typeface="Tahoma" panose="020B0604030504040204" pitchFamily="34" charset="0"/>
                <a:ea typeface="Tahoma" panose="020B0604030504040204" pitchFamily="34" charset="0"/>
                <a:cs typeface="Tahoma" panose="020B0604030504040204" pitchFamily="34" charset="0"/>
              </a:rPr>
              <a:t>Bố</a:t>
            </a:r>
            <a:r>
              <a:rPr lang="en-US" sz="4400" dirty="0" smtClean="0">
                <a:latin typeface="Tahoma" panose="020B0604030504040204" pitchFamily="34" charset="0"/>
                <a:ea typeface="Tahoma" panose="020B0604030504040204" pitchFamily="34" charset="0"/>
                <a:cs typeface="Tahoma" panose="020B0604030504040204" pitchFamily="34" charset="0"/>
              </a:rPr>
              <a:t> </a:t>
            </a:r>
            <a:r>
              <a:rPr lang="en-US" sz="4400" dirty="0" err="1" smtClean="0">
                <a:latin typeface="Tahoma" panose="020B0604030504040204" pitchFamily="34" charset="0"/>
                <a:ea typeface="Tahoma" panose="020B0604030504040204" pitchFamily="34" charset="0"/>
                <a:cs typeface="Tahoma" panose="020B0604030504040204" pitchFamily="34" charset="0"/>
              </a:rPr>
              <a:t>cục</a:t>
            </a:r>
            <a:r>
              <a:rPr lang="en-US" sz="4400" dirty="0" smtClean="0">
                <a:latin typeface="Tahoma" panose="020B0604030504040204" pitchFamily="34" charset="0"/>
                <a:ea typeface="Tahoma" panose="020B0604030504040204" pitchFamily="34" charset="0"/>
                <a:cs typeface="Tahoma" panose="020B0604030504040204" pitchFamily="34" charset="0"/>
              </a:rPr>
              <a:t> </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1758950" y="3016250"/>
            <a:ext cx="11353800" cy="4031873"/>
          </a:xfrm>
          <a:prstGeom prst="rect">
            <a:avLst/>
          </a:prstGeom>
          <a:noFill/>
        </p:spPr>
        <p:txBody>
          <a:bodyPr wrap="square" rtlCol="0">
            <a:spAutoFit/>
          </a:bodyPr>
          <a:lstStyle/>
          <a:p>
            <a:pPr marL="342900" indent="-342900" algn="l">
              <a:buAutoNum type="arabicPeriod"/>
            </a:pPr>
            <a:r>
              <a:rPr lang="en-US" sz="3200" dirty="0" err="1">
                <a:solidFill>
                  <a:schemeClr val="tx1"/>
                </a:solidFill>
                <a:latin typeface="Tahoma" panose="020B0604030504040204" pitchFamily="34" charset="0"/>
                <a:ea typeface="Tahoma" panose="020B0604030504040204" pitchFamily="34" charset="0"/>
                <a:cs typeface="Tahoma" panose="020B0604030504040204" pitchFamily="34" charset="0"/>
              </a:rPr>
              <a:t>Giới</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a:solidFill>
                  <a:schemeClr val="tx1"/>
                </a:solidFill>
                <a:latin typeface="Tahoma" panose="020B0604030504040204" pitchFamily="34" charset="0"/>
                <a:ea typeface="Tahoma" panose="020B0604030504040204" pitchFamily="34" charset="0"/>
                <a:cs typeface="Tahoma" panose="020B0604030504040204" pitchFamily="34" charset="0"/>
              </a:rPr>
              <a:t>thiệu</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a:solidFill>
                  <a:schemeClr val="tx1"/>
                </a:solidFill>
                <a:latin typeface="Tahoma" panose="020B0604030504040204" pitchFamily="34" charset="0"/>
                <a:ea typeface="Tahoma" panose="020B0604030504040204" pitchFamily="34" charset="0"/>
                <a:cs typeface="Tahoma" panose="020B0604030504040204" pitchFamily="34" charset="0"/>
              </a:rPr>
              <a:t>lý</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 do </a:t>
            </a:r>
            <a:r>
              <a:rPr lang="en-US" sz="3200"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a:solidFill>
                  <a:schemeClr val="tx1"/>
                </a:solidFill>
                <a:latin typeface="Tahoma" panose="020B0604030504040204" pitchFamily="34" charset="0"/>
                <a:ea typeface="Tahoma" panose="020B0604030504040204" pitchFamily="34" charset="0"/>
                <a:cs typeface="Tahoma" panose="020B0604030504040204" pitchFamily="34" charset="0"/>
              </a:rPr>
              <a:t>đề</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a:solidFill>
                  <a:schemeClr val="tx1"/>
                </a:solidFill>
                <a:latin typeface="Tahoma" panose="020B0604030504040204" pitchFamily="34" charset="0"/>
                <a:ea typeface="Tahoma" panose="020B0604030504040204" pitchFamily="34" charset="0"/>
                <a:cs typeface="Tahoma" panose="020B0604030504040204" pitchFamily="34" charset="0"/>
              </a:rPr>
              <a:t>tài</a:t>
            </a:r>
            <a:endParaRPr lang="vi-VN"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l">
              <a:buAutoNum type="arabicPeriod"/>
            </a:pPr>
            <a:r>
              <a:rPr lang="en-US" sz="3200" dirty="0" err="1">
                <a:solidFill>
                  <a:schemeClr val="tx1"/>
                </a:solidFill>
                <a:latin typeface="Tahoma" panose="020B0604030504040204" pitchFamily="34" charset="0"/>
                <a:ea typeface="Tahoma" panose="020B0604030504040204" pitchFamily="34" charset="0"/>
                <a:cs typeface="Tahoma" panose="020B0604030504040204" pitchFamily="34" charset="0"/>
              </a:rPr>
              <a:t>Giới</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a:solidFill>
                  <a:schemeClr val="tx1"/>
                </a:solidFill>
                <a:latin typeface="Tahoma" panose="020B0604030504040204" pitchFamily="34" charset="0"/>
                <a:ea typeface="Tahoma" panose="020B0604030504040204" pitchFamily="34" charset="0"/>
                <a:cs typeface="Tahoma" panose="020B0604030504040204" pitchFamily="34" charset="0"/>
              </a:rPr>
              <a:t>thiệu</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a:solidFill>
                  <a:schemeClr val="tx1"/>
                </a:solidFill>
                <a:latin typeface="Tahoma" panose="020B0604030504040204" pitchFamily="34" charset="0"/>
                <a:ea typeface="Tahoma" panose="020B0604030504040204" pitchFamily="34" charset="0"/>
                <a:cs typeface="Tahoma" panose="020B0604030504040204" pitchFamily="34" charset="0"/>
              </a:rPr>
              <a:t>luật</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a:solidFill>
                  <a:schemeClr val="tx1"/>
                </a:solidFill>
                <a:latin typeface="Tahoma" panose="020B0604030504040204" pitchFamily="34" charset="0"/>
                <a:ea typeface="Tahoma" panose="020B0604030504040204" pitchFamily="34" charset="0"/>
                <a:cs typeface="Tahoma" panose="020B0604030504040204" pitchFamily="34" charset="0"/>
              </a:rPr>
              <a:t>kết</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a:solidFill>
                  <a:schemeClr val="tx1"/>
                </a:solidFill>
                <a:latin typeface="Tahoma" panose="020B0604030504040204" pitchFamily="34" charset="0"/>
                <a:ea typeface="Tahoma" panose="020B0604030504040204" pitchFamily="34" charset="0"/>
                <a:cs typeface="Tahoma" panose="020B0604030504040204" pitchFamily="34" charset="0"/>
              </a:rPr>
              <a:t>hợp</a:t>
            </a:r>
            <a:endParaRPr lang="vi-VN"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l">
              <a:buAutoNum type="arabicPeriod"/>
            </a:pP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công</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trình</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liên</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quan</a:t>
            </a:r>
            <a:endParaRPr lang="vi-VN" sz="3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l">
              <a:buAutoNum type="arabicPeriod"/>
            </a:pP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hướng</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tiếp</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cận</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giúp</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cải</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tiến</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mô</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hình</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luật</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kết</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hợp</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vi-VN" sz="3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l">
              <a:buAutoNum type="arabicPeriod"/>
            </a:pPr>
            <a:r>
              <a:rPr lang="vi-VN" sz="3200" dirty="0" smtClean="0">
                <a:latin typeface="Tahoma" panose="020B0604030504040204" pitchFamily="34" charset="0"/>
                <a:ea typeface="Tahoma" panose="020B0604030504040204" pitchFamily="34" charset="0"/>
                <a:cs typeface="Tahoma" panose="020B0604030504040204" pitchFamily="34" charset="0"/>
              </a:rPr>
              <a:t>Đề Xuất hướng tiếp cận khác</a:t>
            </a:r>
          </a:p>
          <a:p>
            <a:pPr marL="342900" indent="-342900" algn="l">
              <a:buAutoNum type="arabicPeriod"/>
            </a:pPr>
            <a:r>
              <a:rPr lang="vi-VN" sz="3200" dirty="0" smtClean="0">
                <a:latin typeface="Tahoma" panose="020B0604030504040204" pitchFamily="34" charset="0"/>
                <a:ea typeface="Tahoma" panose="020B0604030504040204" pitchFamily="34" charset="0"/>
                <a:cs typeface="Tahoma" panose="020B0604030504040204" pitchFamily="34" charset="0"/>
              </a:rPr>
              <a:t>Thiết kế và Cài đặt ứng </a:t>
            </a:r>
            <a:r>
              <a:rPr lang="vi-VN" sz="3200" dirty="0" smtClean="0">
                <a:latin typeface="Tahoma" panose="020B0604030504040204" pitchFamily="34" charset="0"/>
                <a:ea typeface="Tahoma" panose="020B0604030504040204" pitchFamily="34" charset="0"/>
                <a:cs typeface="Tahoma" panose="020B0604030504040204" pitchFamily="34" charset="0"/>
              </a:rPr>
              <a:t>dụng</a:t>
            </a:r>
            <a:endParaRPr lang="vi-VN" sz="3200" dirty="0" smtClean="0">
              <a:latin typeface="Tahoma" panose="020B0604030504040204" pitchFamily="34" charset="0"/>
              <a:ea typeface="Tahoma" panose="020B0604030504040204" pitchFamily="34" charset="0"/>
              <a:cs typeface="Tahoma" panose="020B0604030504040204" pitchFamily="34" charset="0"/>
            </a:endParaRPr>
          </a:p>
          <a:p>
            <a:pPr marL="342900" indent="-342900" algn="l">
              <a:buAutoNum type="arabicPeriod"/>
            </a:pPr>
            <a:r>
              <a:rPr lang="vi-VN" sz="3200" dirty="0" smtClean="0">
                <a:latin typeface="Tahoma" panose="020B0604030504040204" pitchFamily="34" charset="0"/>
                <a:ea typeface="Tahoma" panose="020B0604030504040204" pitchFamily="34" charset="0"/>
                <a:cs typeface="Tahoma" panose="020B0604030504040204" pitchFamily="34" charset="0"/>
              </a:rPr>
              <a:t>Các cột mốc đã </a:t>
            </a:r>
            <a:r>
              <a:rPr lang="en-US" sz="3200" dirty="0" err="1" smtClean="0">
                <a:latin typeface="Tahoma" panose="020B0604030504040204" pitchFamily="34" charset="0"/>
                <a:ea typeface="Tahoma" panose="020B0604030504040204" pitchFamily="34" charset="0"/>
                <a:cs typeface="Tahoma" panose="020B0604030504040204" pitchFamily="34" charset="0"/>
              </a:rPr>
              <a:t>đạt</a:t>
            </a:r>
            <a:r>
              <a:rPr lang="vi-VN" sz="3200" dirty="0" smtClean="0">
                <a:latin typeface="Tahoma" panose="020B0604030504040204" pitchFamily="34" charset="0"/>
                <a:ea typeface="Tahoma" panose="020B0604030504040204" pitchFamily="34" charset="0"/>
                <a:cs typeface="Tahoma" panose="020B0604030504040204" pitchFamily="34" charset="0"/>
              </a:rPr>
              <a:t> </a:t>
            </a:r>
            <a:r>
              <a:rPr lang="vi-VN" sz="3200" dirty="0" smtClean="0">
                <a:latin typeface="Tahoma" panose="020B0604030504040204" pitchFamily="34" charset="0"/>
                <a:ea typeface="Tahoma" panose="020B0604030504040204" pitchFamily="34" charset="0"/>
                <a:cs typeface="Tahoma" panose="020B0604030504040204" pitchFamily="34" charset="0"/>
              </a:rPr>
              <a:t>được trong công trình nghiên </a:t>
            </a:r>
            <a:r>
              <a:rPr lang="vi-VN" sz="3200" dirty="0" smtClean="0">
                <a:latin typeface="Tahoma" panose="020B0604030504040204" pitchFamily="34" charset="0"/>
                <a:ea typeface="Tahoma" panose="020B0604030504040204" pitchFamily="34" charset="0"/>
                <a:cs typeface="Tahoma" panose="020B0604030504040204" pitchFamily="34" charset="0"/>
              </a:rPr>
              <a:t>cứu</a:t>
            </a:r>
            <a:endParaRPr lang="en-US" sz="3200" dirty="0" smtClean="0">
              <a:latin typeface="Tahoma" panose="020B0604030504040204" pitchFamily="34" charset="0"/>
              <a:ea typeface="Tahoma" panose="020B0604030504040204" pitchFamily="34" charset="0"/>
              <a:cs typeface="Tahoma" panose="020B0604030504040204" pitchFamily="34" charset="0"/>
            </a:endParaRPr>
          </a:p>
          <a:p>
            <a:pPr marL="342900" indent="-342900" algn="l">
              <a:buAutoNum type="arabicPeriod"/>
            </a:pP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Tổng</a:t>
            </a:r>
            <a:r>
              <a:rPr lang="en-US" sz="3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kết</a:t>
            </a:r>
            <a:endParaRPr lang="en-US"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7"/>
          </p:nvPr>
        </p:nvSpPr>
        <p:spPr/>
        <p:txBody>
          <a:bodyPr/>
          <a:lstStyle/>
          <a:p>
            <a:fld id="{B6F15528-21DE-4FAA-801E-634DDDAF4B2B}" type="slidenum">
              <a:rPr lang="en-US" smtClean="0"/>
              <a:t>2</a:t>
            </a:fld>
            <a:endParaRPr lang="en-US"/>
          </a:p>
        </p:txBody>
      </p:sp>
    </p:spTree>
    <p:extLst>
      <p:ext uri="{BB962C8B-B14F-4D97-AF65-F5344CB8AC3E}">
        <p14:creationId xmlns:p14="http://schemas.microsoft.com/office/powerpoint/2010/main" val="8825040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1313821"/>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a:t>
            </a:r>
            <a:r>
              <a:rPr lang="vi-VN" sz="3600" spc="360" dirty="0" smtClean="0">
                <a:latin typeface="Tahoma" panose="020B0604030504040204" pitchFamily="34" charset="0"/>
                <a:ea typeface="Tahoma" panose="020B0604030504040204" pitchFamily="34" charset="0"/>
                <a:cs typeface="Tahoma" panose="020B0604030504040204" pitchFamily="34" charset="0"/>
              </a:rPr>
              <a:t>2.1</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spc="360" dirty="0">
                <a:latin typeface="Tahoma" panose="020B0604030504040204" pitchFamily="34" charset="0"/>
                <a:ea typeface="Tahoma" panose="020B0604030504040204" pitchFamily="34" charset="0"/>
                <a:cs typeface="Tahoma" panose="020B0604030504040204" pitchFamily="34" charset="0"/>
              </a:rPr>
              <a:t>Thực nghiệm Cải Tiến bằng thuật toán leo </a:t>
            </a:r>
            <a:r>
              <a:rPr lang="vi-VN" sz="3600" spc="360" dirty="0" smtClean="0">
                <a:latin typeface="Tahoma" panose="020B0604030504040204" pitchFamily="34" charset="0"/>
                <a:ea typeface="Tahoma" panose="020B0604030504040204" pitchFamily="34" charset="0"/>
                <a:cs typeface="Tahoma" panose="020B0604030504040204" pitchFamily="34" charset="0"/>
              </a:rPr>
              <a:t>đồi</a:t>
            </a: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1084033" y="4159250"/>
            <a:ext cx="6845529" cy="1200329"/>
          </a:xfrm>
          <a:prstGeom prst="rect">
            <a:avLst/>
          </a:prstGeom>
          <a:noFill/>
        </p:spPr>
        <p:txBody>
          <a:bodyPr wrap="square" rtlCol="0">
            <a:spAutoFit/>
          </a:bodyPr>
          <a:lstStyle/>
          <a:p>
            <a:r>
              <a:rPr lang="vi-VN" dirty="0" smtClean="0">
                <a:latin typeface="Tahoma" panose="020B0604030504040204" pitchFamily="34" charset="0"/>
                <a:ea typeface="Tahoma" panose="020B0604030504040204" pitchFamily="34" charset="0"/>
                <a:cs typeface="Tahoma" panose="020B0604030504040204" pitchFamily="34" charset="0"/>
              </a:rPr>
              <a:t>         Sau khi chọn được tập thuộc tính có kết quả tốt nhất khi áp dụng ý tưởng của thuật toán leo đồi, Cách tiếp cận này cũng có thể kết hợp tập thuộc tính đó với từng thuộc tính còn lại nhằm tìm ra tập thuộc tính tốt hơn.</a:t>
            </a:r>
            <a:endParaRPr lang="en-US"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93000212"/>
              </p:ext>
            </p:extLst>
          </p:nvPr>
        </p:nvGraphicFramePr>
        <p:xfrm>
          <a:off x="9607550" y="2101850"/>
          <a:ext cx="7924800" cy="7960523"/>
        </p:xfrm>
        <a:graphic>
          <a:graphicData uri="http://schemas.openxmlformats.org/drawingml/2006/table">
            <a:tbl>
              <a:tblPr firstRow="1" firstCol="1" bandRow="1">
                <a:tableStyleId>{5C22544A-7EE6-4342-B048-85BDC9FD1C3A}</a:tableStyleId>
              </a:tblPr>
              <a:tblGrid>
                <a:gridCol w="721568">
                  <a:extLst>
                    <a:ext uri="{9D8B030D-6E8A-4147-A177-3AD203B41FA5}">
                      <a16:colId xmlns:a16="http://schemas.microsoft.com/office/drawing/2014/main" val="3043976767"/>
                    </a:ext>
                  </a:extLst>
                </a:gridCol>
                <a:gridCol w="1032587">
                  <a:extLst>
                    <a:ext uri="{9D8B030D-6E8A-4147-A177-3AD203B41FA5}">
                      <a16:colId xmlns:a16="http://schemas.microsoft.com/office/drawing/2014/main" val="2693820223"/>
                    </a:ext>
                  </a:extLst>
                </a:gridCol>
                <a:gridCol w="2987869">
                  <a:extLst>
                    <a:ext uri="{9D8B030D-6E8A-4147-A177-3AD203B41FA5}">
                      <a16:colId xmlns:a16="http://schemas.microsoft.com/office/drawing/2014/main" val="2115002232"/>
                    </a:ext>
                  </a:extLst>
                </a:gridCol>
                <a:gridCol w="1219200">
                  <a:extLst>
                    <a:ext uri="{9D8B030D-6E8A-4147-A177-3AD203B41FA5}">
                      <a16:colId xmlns:a16="http://schemas.microsoft.com/office/drawing/2014/main" val="147704030"/>
                    </a:ext>
                  </a:extLst>
                </a:gridCol>
                <a:gridCol w="721568">
                  <a:extLst>
                    <a:ext uri="{9D8B030D-6E8A-4147-A177-3AD203B41FA5}">
                      <a16:colId xmlns:a16="http://schemas.microsoft.com/office/drawing/2014/main" val="750024291"/>
                    </a:ext>
                  </a:extLst>
                </a:gridCol>
                <a:gridCol w="1242008">
                  <a:extLst>
                    <a:ext uri="{9D8B030D-6E8A-4147-A177-3AD203B41FA5}">
                      <a16:colId xmlns:a16="http://schemas.microsoft.com/office/drawing/2014/main" val="1036279914"/>
                    </a:ext>
                  </a:extLst>
                </a:gridCol>
              </a:tblGrid>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Num</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entropy</a:t>
                      </a:r>
                    </a:p>
                  </a:txBody>
                  <a:tcPr marL="68580" marR="68580" marT="0" marB="0"/>
                </a:tc>
                <a:tc>
                  <a:txBody>
                    <a:bodyPr/>
                    <a:lstStyle/>
                    <a:p>
                      <a:pPr marL="0" marR="0" algn="ctr">
                        <a:lnSpc>
                          <a:spcPct val="107000"/>
                        </a:lnSpc>
                        <a:spcBef>
                          <a:spcPts val="0"/>
                        </a:spcBef>
                        <a:spcAft>
                          <a:spcPts val="0"/>
                        </a:spcAft>
                      </a:pPr>
                      <a:r>
                        <a:rPr lang="en-US" sz="1800" dirty="0" err="1">
                          <a:effectLst/>
                          <a:latin typeface="Tahoma" panose="020B0604030504040204" pitchFamily="34" charset="0"/>
                          <a:ea typeface="Tahoma" panose="020B0604030504040204" pitchFamily="34" charset="0"/>
                          <a:cs typeface="Tahoma" panose="020B0604030504040204" pitchFamily="34" charset="0"/>
                        </a:rPr>
                        <a:t>Tên</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thuộc</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tính</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Thời gian (ms)</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Số luật</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Độ chính xác(%)</a:t>
                      </a:r>
                    </a:p>
                  </a:txBody>
                  <a:tcPr marL="68580" marR="68580" marT="0" marB="0"/>
                </a:tc>
                <a:extLst>
                  <a:ext uri="{0D108BD9-81ED-4DB2-BD59-A6C34878D82A}">
                    <a16:rowId xmlns:a16="http://schemas.microsoft.com/office/drawing/2014/main" val="526226701"/>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tc>
                <a:tc>
                  <a:txBody>
                    <a:bodyPr/>
                    <a:lstStyle/>
                    <a:p>
                      <a:pPr marL="0" marR="0" algn="ctr">
                        <a:lnSpc>
                          <a:spcPct val="107000"/>
                        </a:lnSpc>
                        <a:spcBef>
                          <a:spcPts val="0"/>
                        </a:spcBef>
                        <a:spcAft>
                          <a:spcPts val="0"/>
                        </a:spcAft>
                      </a:pPr>
                      <a:r>
                        <a:rPr lang="en-US" sz="1800" dirty="0">
                          <a:effectLst/>
                          <a:latin typeface="Tahoma" panose="020B0604030504040204" pitchFamily="34" charset="0"/>
                          <a:ea typeface="Tahoma" panose="020B0604030504040204" pitchFamily="34" charset="0"/>
                          <a:cs typeface="Tahoma" panose="020B0604030504040204" pitchFamily="34" charset="0"/>
                        </a:rPr>
                        <a:t>0.30840</a:t>
                      </a:r>
                    </a:p>
                  </a:txBody>
                  <a:tcPr marL="68580" marR="68580" marT="0" marB="0"/>
                </a:tc>
                <a:tc>
                  <a:txBody>
                    <a:bodyPr/>
                    <a:lstStyle/>
                    <a:p>
                      <a:pPr marL="0" marR="0" algn="ctr">
                        <a:lnSpc>
                          <a:spcPct val="107000"/>
                        </a:lnSpc>
                        <a:spcBef>
                          <a:spcPts val="0"/>
                        </a:spcBef>
                        <a:spcAft>
                          <a:spcPts val="0"/>
                        </a:spcAft>
                      </a:pPr>
                      <a:r>
                        <a:rPr lang="en-US" sz="1800" dirty="0" err="1">
                          <a:effectLst/>
                          <a:latin typeface="Tahoma" panose="020B0604030504040204" pitchFamily="34" charset="0"/>
                          <a:ea typeface="Tahoma" panose="020B0604030504040204" pitchFamily="34" charset="0"/>
                          <a:cs typeface="Tahoma" panose="020B0604030504040204" pitchFamily="34" charset="0"/>
                        </a:rPr>
                        <a:t>capital_run_length_average</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3195068</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640</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2564487212"/>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0.65802</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capital_run_length_longest</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2991905</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640</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2117013760"/>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3</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0.78659</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word_freq_hp</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26753570</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604</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2391654428"/>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4</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0.78937</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char_freq_(</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3680278</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605</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2677316726"/>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5</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0.83027</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word_freq_george</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31908135</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604</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310632892"/>
                  </a:ext>
                </a:extLst>
              </a:tr>
              <a:tr h="433737">
                <a:tc>
                  <a:txBody>
                    <a:bodyPr/>
                    <a:lstStyle/>
                    <a:p>
                      <a:pPr marL="0" marR="0" algn="ctr">
                        <a:lnSpc>
                          <a:spcPct val="107000"/>
                        </a:lnSpc>
                        <a:spcBef>
                          <a:spcPts val="0"/>
                        </a:spcBef>
                        <a:spcAft>
                          <a:spcPts val="0"/>
                        </a:spcAft>
                      </a:pPr>
                      <a:r>
                        <a:rPr lang="en-US" sz="1800">
                          <a:solidFill>
                            <a:srgbClr val="00B050"/>
                          </a:solidFill>
                          <a:effectLst/>
                          <a:latin typeface="Tahoma" panose="020B0604030504040204" pitchFamily="34" charset="0"/>
                          <a:ea typeface="Tahoma" panose="020B0604030504040204" pitchFamily="34" charset="0"/>
                          <a:cs typeface="Tahoma" panose="020B0604030504040204" pitchFamily="34" charset="0"/>
                        </a:rPr>
                        <a:t>6</a:t>
                      </a:r>
                    </a:p>
                  </a:txBody>
                  <a:tcPr marL="68580" marR="68580" marT="0" marB="0"/>
                </a:tc>
                <a:tc>
                  <a:txBody>
                    <a:bodyPr/>
                    <a:lstStyle/>
                    <a:p>
                      <a:pPr marL="0" marR="0" algn="ctr">
                        <a:lnSpc>
                          <a:spcPct val="107000"/>
                        </a:lnSpc>
                        <a:spcBef>
                          <a:spcPts val="0"/>
                        </a:spcBef>
                        <a:spcAft>
                          <a:spcPts val="0"/>
                        </a:spcAft>
                      </a:pPr>
                      <a:r>
                        <a:rPr lang="en-US" sz="1800">
                          <a:solidFill>
                            <a:srgbClr val="00B050"/>
                          </a:solidFill>
                          <a:effectLst/>
                          <a:latin typeface="Tahoma" panose="020B0604030504040204" pitchFamily="34" charset="0"/>
                          <a:ea typeface="Tahoma" panose="020B0604030504040204" pitchFamily="34" charset="0"/>
                          <a:cs typeface="Tahoma" panose="020B0604030504040204" pitchFamily="34" charset="0"/>
                        </a:rPr>
                        <a:t>0.83569</a:t>
                      </a:r>
                    </a:p>
                  </a:txBody>
                  <a:tcPr marL="68580" marR="68580" marT="0" marB="0"/>
                </a:tc>
                <a:tc>
                  <a:txBody>
                    <a:bodyPr/>
                    <a:lstStyle/>
                    <a:p>
                      <a:pPr marL="0" marR="0" algn="ctr">
                        <a:lnSpc>
                          <a:spcPct val="107000"/>
                        </a:lnSpc>
                        <a:spcBef>
                          <a:spcPts val="0"/>
                        </a:spcBef>
                        <a:spcAft>
                          <a:spcPts val="0"/>
                        </a:spcAft>
                      </a:pPr>
                      <a:r>
                        <a:rPr lang="en-US" sz="1800">
                          <a:solidFill>
                            <a:srgbClr val="00B050"/>
                          </a:solidFill>
                          <a:effectLst/>
                          <a:latin typeface="Tahoma" panose="020B0604030504040204" pitchFamily="34" charset="0"/>
                          <a:ea typeface="Tahoma" panose="020B0604030504040204" pitchFamily="34" charset="0"/>
                          <a:cs typeface="Tahoma" panose="020B0604030504040204" pitchFamily="34" charset="0"/>
                        </a:rPr>
                        <a:t>word_freq_mail</a:t>
                      </a:r>
                    </a:p>
                  </a:txBody>
                  <a:tcPr marL="68580" marR="68580" marT="0" marB="0"/>
                </a:tc>
                <a:tc>
                  <a:txBody>
                    <a:bodyPr/>
                    <a:lstStyle/>
                    <a:p>
                      <a:pPr marL="0" marR="0" algn="ctr">
                        <a:lnSpc>
                          <a:spcPct val="107000"/>
                        </a:lnSpc>
                        <a:spcBef>
                          <a:spcPts val="0"/>
                        </a:spcBef>
                        <a:spcAft>
                          <a:spcPts val="0"/>
                        </a:spcAft>
                      </a:pPr>
                      <a:r>
                        <a:rPr lang="en-US" sz="1800">
                          <a:solidFill>
                            <a:srgbClr val="00B050"/>
                          </a:solidFill>
                          <a:effectLst/>
                          <a:latin typeface="Tahoma" panose="020B0604030504040204" pitchFamily="34" charset="0"/>
                          <a:ea typeface="Tahoma" panose="020B0604030504040204" pitchFamily="34" charset="0"/>
                          <a:cs typeface="Tahoma" panose="020B0604030504040204" pitchFamily="34" charset="0"/>
                        </a:rPr>
                        <a:t>54212858</a:t>
                      </a:r>
                    </a:p>
                  </a:txBody>
                  <a:tcPr marL="68580" marR="68580" marT="0" marB="0"/>
                </a:tc>
                <a:tc>
                  <a:txBody>
                    <a:bodyPr/>
                    <a:lstStyle/>
                    <a:p>
                      <a:pPr marL="0" marR="0" algn="ctr">
                        <a:lnSpc>
                          <a:spcPct val="107000"/>
                        </a:lnSpc>
                        <a:spcBef>
                          <a:spcPts val="0"/>
                        </a:spcBef>
                        <a:spcAft>
                          <a:spcPts val="0"/>
                        </a:spcAft>
                      </a:pPr>
                      <a:r>
                        <a:rPr lang="en-US" sz="1800">
                          <a:solidFill>
                            <a:srgbClr val="00B050"/>
                          </a:solidFill>
                          <a:effectLst/>
                          <a:latin typeface="Tahoma" panose="020B0604030504040204" pitchFamily="34" charset="0"/>
                          <a:ea typeface="Tahoma" panose="020B0604030504040204" pitchFamily="34" charset="0"/>
                          <a:cs typeface="Tahoma" panose="020B0604030504040204" pitchFamily="34" charset="0"/>
                        </a:rPr>
                        <a:t>957</a:t>
                      </a:r>
                    </a:p>
                  </a:txBody>
                  <a:tcPr marL="68580" marR="68580" marT="0" marB="0"/>
                </a:tc>
                <a:tc>
                  <a:txBody>
                    <a:bodyPr/>
                    <a:lstStyle/>
                    <a:p>
                      <a:pPr marL="0" marR="0" algn="ctr">
                        <a:lnSpc>
                          <a:spcPct val="107000"/>
                        </a:lnSpc>
                        <a:spcBef>
                          <a:spcPts val="0"/>
                        </a:spcBef>
                        <a:spcAft>
                          <a:spcPts val="0"/>
                        </a:spcAft>
                      </a:pPr>
                      <a:r>
                        <a:rPr lang="en-US" sz="1800" dirty="0">
                          <a:solidFill>
                            <a:srgbClr val="00B050"/>
                          </a:solidFill>
                          <a:effectLst/>
                          <a:latin typeface="Tahoma" panose="020B0604030504040204" pitchFamily="34" charset="0"/>
                          <a:ea typeface="Tahoma" panose="020B0604030504040204" pitchFamily="34" charset="0"/>
                          <a:cs typeface="Tahoma" panose="020B0604030504040204" pitchFamily="34" charset="0"/>
                        </a:rPr>
                        <a:t>0.9349</a:t>
                      </a:r>
                    </a:p>
                  </a:txBody>
                  <a:tcPr marL="68580" marR="68580" marT="0" marB="0"/>
                </a:tc>
                <a:extLst>
                  <a:ext uri="{0D108BD9-81ED-4DB2-BD59-A6C34878D82A}">
                    <a16:rowId xmlns:a16="http://schemas.microsoft.com/office/drawing/2014/main" val="1303972575"/>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7</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0.83673</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word_freq_hpl</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59496226</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604</a:t>
                      </a:r>
                    </a:p>
                  </a:txBody>
                  <a:tcPr marL="68580" marR="68580" marT="0" marB="0"/>
                </a:tc>
                <a:tc>
                  <a:txBody>
                    <a:bodyPr/>
                    <a:lstStyle/>
                    <a:p>
                      <a:pPr marL="0" marR="0" algn="ctr">
                        <a:lnSpc>
                          <a:spcPct val="107000"/>
                        </a:lnSpc>
                        <a:spcBef>
                          <a:spcPts val="0"/>
                        </a:spcBef>
                        <a:spcAft>
                          <a:spcPts val="0"/>
                        </a:spcAft>
                      </a:pPr>
                      <a:r>
                        <a:rPr lang="en-US" sz="1800" dirty="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2917601492"/>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8</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0.83897</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word_freq_will</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23804363</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917</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3335662112"/>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9</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0.83950</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char_freq_hash</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14989621</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861</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2879475485"/>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10</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0.87196</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word_freq_re</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17217569</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703</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457260381"/>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11</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0.87707</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word_freq_people</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25790388</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700</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528633934"/>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12</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0.87805</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word_freq_1999</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20146323</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604</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1833354175"/>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13</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0.88005</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word_freq_make</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71690336</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645</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2200153270"/>
                  </a:ext>
                </a:extLst>
              </a:tr>
              <a:tr h="433737">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14</a:t>
                      </a:r>
                    </a:p>
                  </a:txBody>
                  <a:tcPr marL="68580" marR="68580" marT="0" marB="0"/>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0.88494</a:t>
                      </a:r>
                    </a:p>
                  </a:txBody>
                  <a:tcPr marL="68580" marR="68580" marT="0" marB="0"/>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char_freq_;</a:t>
                      </a:r>
                    </a:p>
                  </a:txBody>
                  <a:tcPr marL="68580" marR="68580" marT="0" marB="0"/>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19102413</a:t>
                      </a:r>
                    </a:p>
                  </a:txBody>
                  <a:tcPr marL="68580" marR="68580" marT="0" marB="0"/>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1039</a:t>
                      </a:r>
                    </a:p>
                  </a:txBody>
                  <a:tcPr marL="68580" marR="68580" marT="0" marB="0"/>
                </a:tc>
                <a:tc>
                  <a:txBody>
                    <a:bodyPr/>
                    <a:lstStyle/>
                    <a:p>
                      <a:pPr marL="0" marR="0" algn="ctr">
                        <a:lnSpc>
                          <a:spcPct val="107000"/>
                        </a:lnSpc>
                        <a:spcBef>
                          <a:spcPts val="0"/>
                        </a:spcBef>
                        <a:spcAft>
                          <a:spcPts val="0"/>
                        </a:spcAft>
                      </a:pPr>
                      <a:r>
                        <a:rPr lang="en-US"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0.9392</a:t>
                      </a:r>
                    </a:p>
                  </a:txBody>
                  <a:tcPr marL="68580" marR="68580" marT="0" marB="0"/>
                </a:tc>
                <a:extLst>
                  <a:ext uri="{0D108BD9-81ED-4DB2-BD59-A6C34878D82A}">
                    <a16:rowId xmlns:a16="http://schemas.microsoft.com/office/drawing/2014/main" val="3604625294"/>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15</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0.88756</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word_freq_addresses</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22861710</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725</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4153516665"/>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16</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0.89806</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word_freq_labs</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32724505</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604</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3959765646"/>
                  </a:ext>
                </a:extLst>
              </a:tr>
              <a:tr h="433737">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0.90796</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word_freq_lab</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28166730</a:t>
                      </a:r>
                    </a:p>
                  </a:txBody>
                  <a:tcPr marL="68580" marR="68580" marT="0" marB="0"/>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604</a:t>
                      </a:r>
                    </a:p>
                  </a:txBody>
                  <a:tcPr marL="68580" marR="68580" marT="0" marB="0"/>
                </a:tc>
                <a:tc>
                  <a:txBody>
                    <a:bodyPr/>
                    <a:lstStyle/>
                    <a:p>
                      <a:pPr marL="0" marR="0" algn="ctr">
                        <a:lnSpc>
                          <a:spcPct val="107000"/>
                        </a:lnSpc>
                        <a:spcBef>
                          <a:spcPts val="0"/>
                        </a:spcBef>
                        <a:spcAft>
                          <a:spcPts val="0"/>
                        </a:spcAft>
                      </a:pPr>
                      <a:r>
                        <a:rPr lang="en-US" sz="1800" dirty="0">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tc>
                <a:extLst>
                  <a:ext uri="{0D108BD9-81ED-4DB2-BD59-A6C34878D82A}">
                    <a16:rowId xmlns:a16="http://schemas.microsoft.com/office/drawing/2014/main" val="933618891"/>
                  </a:ext>
                </a:extLst>
              </a:tr>
            </a:tbl>
          </a:graphicData>
        </a:graphic>
      </p:graphicFrame>
      <p:sp>
        <p:nvSpPr>
          <p:cNvPr id="6" name="Rectangle 5"/>
          <p:cNvSpPr/>
          <p:nvPr/>
        </p:nvSpPr>
        <p:spPr>
          <a:xfrm>
            <a:off x="9150350" y="1473843"/>
            <a:ext cx="9150350" cy="646331"/>
          </a:xfrm>
          <a:prstGeom prst="rect">
            <a:avLst/>
          </a:prstGeom>
        </p:spPr>
        <p:txBody>
          <a:bodyPr>
            <a:spAutoFit/>
          </a:bodyPr>
          <a:lstStyle/>
          <a:p>
            <a:pPr algn="ct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Kết</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quả</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sự</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kết</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hợp</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của</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được</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sau</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khi</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áp</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dụng</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b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thuật</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toán</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leo</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đồi</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với</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từng</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thuộc</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tính</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còn</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lại</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MailSpam</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7"/>
          </p:nvPr>
        </p:nvSpPr>
        <p:spPr/>
        <p:txBody>
          <a:bodyPr/>
          <a:lstStyle/>
          <a:p>
            <a:fld id="{B6F15528-21DE-4FAA-801E-634DDDAF4B2B}" type="slidenum">
              <a:rPr lang="en-US" smtClean="0"/>
              <a:t>20</a:t>
            </a:fld>
            <a:endParaRPr lang="en-US"/>
          </a:p>
        </p:txBody>
      </p:sp>
    </p:spTree>
    <p:extLst>
      <p:ext uri="{BB962C8B-B14F-4D97-AF65-F5344CB8AC3E}">
        <p14:creationId xmlns:p14="http://schemas.microsoft.com/office/powerpoint/2010/main" val="14863381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07360" y="3244850"/>
            <a:ext cx="6435090" cy="1128001"/>
          </a:xfrm>
          <a:prstGeom prst="rect">
            <a:avLst/>
          </a:prstGeom>
        </p:spPr>
        <p:txBody>
          <a:bodyPr vert="horz" wrap="square" lIns="0" tIns="8890" rIns="0" bIns="0" rtlCol="0">
            <a:spAutoFit/>
          </a:bodyPr>
          <a:lstStyle/>
          <a:p>
            <a:pPr marL="12700" marR="5080" algn="just">
              <a:lnSpc>
                <a:spcPct val="100800"/>
              </a:lnSpc>
              <a:spcBef>
                <a:spcPts val="70"/>
              </a:spcBef>
            </a:pPr>
            <a:r>
              <a:rPr lang="vi-VN" dirty="0" smtClean="0"/>
              <a:t>        T</a:t>
            </a:r>
            <a:r>
              <a:rPr lang="en-US" sz="1800" dirty="0" err="1" smtClean="0"/>
              <a:t>huật</a:t>
            </a:r>
            <a:r>
              <a:rPr lang="en-US" sz="1800" dirty="0" smtClean="0"/>
              <a:t> </a:t>
            </a:r>
            <a:r>
              <a:rPr lang="en-US" sz="1800" dirty="0" err="1"/>
              <a:t>toán</a:t>
            </a:r>
            <a:r>
              <a:rPr lang="en-US" sz="1800" dirty="0"/>
              <a:t> </a:t>
            </a:r>
            <a:r>
              <a:rPr lang="en-US" sz="1800" dirty="0" err="1"/>
              <a:t>leo</a:t>
            </a:r>
            <a:r>
              <a:rPr lang="en-US" sz="1800" dirty="0"/>
              <a:t> </a:t>
            </a:r>
            <a:r>
              <a:rPr lang="en-US" sz="1800" dirty="0" err="1"/>
              <a:t>đồi</a:t>
            </a:r>
            <a:r>
              <a:rPr lang="en-US" sz="1800" dirty="0"/>
              <a:t> </a:t>
            </a:r>
            <a:r>
              <a:rPr lang="vi-VN" dirty="0" smtClean="0"/>
              <a:t>rất</a:t>
            </a:r>
            <a:r>
              <a:rPr lang="en-US" sz="1800" dirty="0" smtClean="0"/>
              <a:t> </a:t>
            </a:r>
            <a:r>
              <a:rPr lang="en-US" sz="1800" dirty="0" err="1"/>
              <a:t>dễ</a:t>
            </a:r>
            <a:r>
              <a:rPr lang="en-US" sz="1800" dirty="0"/>
              <a:t> </a:t>
            </a:r>
            <a:r>
              <a:rPr lang="en-US" sz="1800" dirty="0" err="1"/>
              <a:t>dàng</a:t>
            </a:r>
            <a:r>
              <a:rPr lang="en-US" sz="1800" dirty="0"/>
              <a:t> </a:t>
            </a:r>
            <a:r>
              <a:rPr lang="en-US" sz="1800" dirty="0" err="1"/>
              <a:t>bị</a:t>
            </a:r>
            <a:r>
              <a:rPr lang="en-US" sz="1800" dirty="0"/>
              <a:t> </a:t>
            </a:r>
            <a:r>
              <a:rPr lang="en-US" sz="1800" dirty="0" err="1"/>
              <a:t>mắc</a:t>
            </a:r>
            <a:r>
              <a:rPr lang="en-US" sz="1800" dirty="0"/>
              <a:t> </a:t>
            </a:r>
            <a:r>
              <a:rPr lang="en-US" sz="1800" dirty="0" err="1"/>
              <a:t>kẹt</a:t>
            </a:r>
            <a:r>
              <a:rPr lang="en-US" sz="1800" dirty="0"/>
              <a:t> ở </a:t>
            </a:r>
            <a:r>
              <a:rPr lang="en-US" sz="1800" dirty="0" err="1"/>
              <a:t>điểm</a:t>
            </a:r>
            <a:r>
              <a:rPr lang="en-US" sz="1800" dirty="0"/>
              <a:t> </a:t>
            </a:r>
            <a:r>
              <a:rPr lang="en-US" sz="1800" dirty="0" err="1"/>
              <a:t>cực</a:t>
            </a:r>
            <a:r>
              <a:rPr lang="en-US" sz="1800" dirty="0"/>
              <a:t> </a:t>
            </a:r>
            <a:r>
              <a:rPr lang="en-US" sz="1800" dirty="0" err="1"/>
              <a:t>tiểu</a:t>
            </a:r>
            <a:r>
              <a:rPr lang="en-US" sz="1800" dirty="0"/>
              <a:t> </a:t>
            </a:r>
            <a:r>
              <a:rPr lang="en-US" sz="1800" dirty="0" err="1"/>
              <a:t>cục</a:t>
            </a:r>
            <a:r>
              <a:rPr lang="en-US" sz="1800" dirty="0"/>
              <a:t> </a:t>
            </a:r>
            <a:r>
              <a:rPr lang="en-US" sz="1800" dirty="0" err="1"/>
              <a:t>bộ</a:t>
            </a:r>
            <a:r>
              <a:rPr lang="en-US" sz="1800" dirty="0"/>
              <a:t> </a:t>
            </a:r>
            <a:r>
              <a:rPr lang="en-US" sz="1800" dirty="0" err="1"/>
              <a:t>và</a:t>
            </a:r>
            <a:r>
              <a:rPr lang="en-US" sz="1800" dirty="0"/>
              <a:t> </a:t>
            </a:r>
            <a:r>
              <a:rPr lang="en-US" sz="1800" dirty="0" err="1"/>
              <a:t>không</a:t>
            </a:r>
            <a:r>
              <a:rPr lang="en-US" sz="1800" dirty="0"/>
              <a:t> </a:t>
            </a:r>
            <a:r>
              <a:rPr lang="en-US" sz="1800" dirty="0" err="1"/>
              <a:t>thể</a:t>
            </a:r>
            <a:r>
              <a:rPr lang="en-US" sz="1800" dirty="0"/>
              <a:t> </a:t>
            </a:r>
            <a:r>
              <a:rPr lang="en-US" sz="1800" dirty="0" err="1"/>
              <a:t>tìm</a:t>
            </a:r>
            <a:r>
              <a:rPr lang="en-US" sz="1800" dirty="0"/>
              <a:t> </a:t>
            </a:r>
            <a:r>
              <a:rPr lang="en-US" sz="1800" dirty="0" err="1"/>
              <a:t>ra</a:t>
            </a:r>
            <a:r>
              <a:rPr lang="en-US" sz="1800" dirty="0"/>
              <a:t> </a:t>
            </a:r>
            <a:r>
              <a:rPr lang="en-US" sz="1800" dirty="0" err="1"/>
              <a:t>giải</a:t>
            </a:r>
            <a:r>
              <a:rPr lang="en-US" sz="1800" dirty="0"/>
              <a:t> </a:t>
            </a:r>
            <a:r>
              <a:rPr lang="en-US" sz="1800" dirty="0" err="1"/>
              <a:t>pháp</a:t>
            </a:r>
            <a:r>
              <a:rPr lang="en-US" sz="1800" dirty="0"/>
              <a:t> </a:t>
            </a:r>
            <a:r>
              <a:rPr lang="en-US" sz="1800" dirty="0" err="1"/>
              <a:t>tối</a:t>
            </a:r>
            <a:r>
              <a:rPr lang="en-US" sz="1800" dirty="0"/>
              <a:t> </a:t>
            </a:r>
            <a:r>
              <a:rPr lang="en-US" sz="1800" dirty="0" err="1"/>
              <a:t>ưu</a:t>
            </a:r>
            <a:r>
              <a:rPr lang="en-US" sz="1800" dirty="0"/>
              <a:t> </a:t>
            </a:r>
            <a:r>
              <a:rPr lang="en-US" sz="1800" dirty="0" err="1"/>
              <a:t>toàn</a:t>
            </a:r>
            <a:r>
              <a:rPr lang="en-US" sz="1800" dirty="0"/>
              <a:t> </a:t>
            </a:r>
            <a:r>
              <a:rPr lang="en-US" sz="1800" dirty="0" err="1"/>
              <a:t>cục</a:t>
            </a:r>
            <a:r>
              <a:rPr lang="en-US" sz="1800" dirty="0"/>
              <a:t>, </a:t>
            </a:r>
            <a:r>
              <a:rPr lang="vi-VN" sz="1800" dirty="0" smtClean="0"/>
              <a:t>chỉnh vì thế cách tiếp cận này sẽ đề cập đến ý tưởng sử dụng thuật toán luyện thép và việc cải tiến tập luật phân lớn kết hợp</a:t>
            </a:r>
            <a:endParaRPr sz="2200" dirty="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a:spLocks noGrp="1"/>
          </p:cNvSpPr>
          <p:nvPr>
            <p:ph type="title"/>
          </p:nvPr>
        </p:nvSpPr>
        <p:spPr>
          <a:xfrm>
            <a:off x="1238021" y="1672886"/>
            <a:ext cx="6537554" cy="903452"/>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a:t>
            </a:r>
            <a:r>
              <a:rPr lang="vi-VN" sz="3600" spc="360" dirty="0" smtClean="0">
                <a:latin typeface="Tahoma" panose="020B0604030504040204" pitchFamily="34" charset="0"/>
                <a:ea typeface="Tahoma" panose="020B0604030504040204" pitchFamily="34" charset="0"/>
                <a:cs typeface="Tahoma" panose="020B0604030504040204" pitchFamily="34" charset="0"/>
              </a:rPr>
              <a:t>3</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spc="360" dirty="0" smtClean="0">
                <a:latin typeface="Tahoma" panose="020B0604030504040204" pitchFamily="34" charset="0"/>
                <a:ea typeface="Tahoma" panose="020B0604030504040204" pitchFamily="34" charset="0"/>
                <a:cs typeface="Tahoma" panose="020B0604030504040204" pitchFamily="34" charset="0"/>
              </a:rPr>
              <a:t>Cải </a:t>
            </a:r>
            <a:r>
              <a:rPr lang="vi-VN" sz="3600" spc="360" dirty="0">
                <a:latin typeface="Tahoma" panose="020B0604030504040204" pitchFamily="34" charset="0"/>
                <a:ea typeface="Tahoma" panose="020B0604030504040204" pitchFamily="34" charset="0"/>
                <a:cs typeface="Tahoma" panose="020B0604030504040204" pitchFamily="34" charset="0"/>
              </a:rPr>
              <a:t>Tiến bằng </a:t>
            </a:r>
            <a:r>
              <a:rPr lang="en-US" sz="3600" spc="360" dirty="0" err="1" smtClean="0">
                <a:latin typeface="Tahoma" panose="020B0604030504040204" pitchFamily="34" charset="0"/>
                <a:ea typeface="Tahoma" panose="020B0604030504040204" pitchFamily="34" charset="0"/>
                <a:cs typeface="Tahoma" panose="020B0604030504040204" pitchFamily="34" charset="0"/>
              </a:rPr>
              <a:t>thuật</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en-US" sz="3600" spc="360" dirty="0" err="1" smtClean="0">
                <a:latin typeface="Tahoma" panose="020B0604030504040204" pitchFamily="34" charset="0"/>
                <a:ea typeface="Tahoma" panose="020B0604030504040204" pitchFamily="34" charset="0"/>
                <a:cs typeface="Tahoma" panose="020B0604030504040204" pitchFamily="34" charset="0"/>
              </a:rPr>
              <a:t>toán</a:t>
            </a:r>
            <a:r>
              <a:rPr lang="en-US" sz="3600" spc="360" dirty="0" smtClean="0">
                <a:latin typeface="Tahoma" panose="020B0604030504040204" pitchFamily="34" charset="0"/>
                <a:ea typeface="Tahoma" panose="020B0604030504040204" pitchFamily="34" charset="0"/>
                <a:cs typeface="Tahoma" panose="020B0604030504040204" pitchFamily="34" charset="0"/>
              </a:rPr>
              <a:t> l</a:t>
            </a:r>
            <a:r>
              <a:rPr lang="vi-VN" sz="3600" spc="360" dirty="0" smtClean="0">
                <a:latin typeface="Tahoma" panose="020B0604030504040204" pitchFamily="34" charset="0"/>
                <a:ea typeface="Tahoma" panose="020B0604030504040204" pitchFamily="34" charset="0"/>
                <a:cs typeface="Tahoma" panose="020B0604030504040204" pitchFamily="34" charset="0"/>
              </a:rPr>
              <a:t>uyện thép</a:t>
            </a: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10140950" y="3244850"/>
            <a:ext cx="7220810" cy="1446550"/>
          </a:xfrm>
          <a:prstGeom prst="rect">
            <a:avLst/>
          </a:prstGeom>
        </p:spPr>
        <p:txBody>
          <a:bodyPr wrap="square">
            <a:spAutoFit/>
          </a:bodyPr>
          <a:lstStyle/>
          <a:p>
            <a:pPr algn="just"/>
            <a:r>
              <a:rPr lang="vi-VN" sz="2200" dirty="0" smtClean="0">
                <a:latin typeface="Tahoma" panose="020B0604030504040204" pitchFamily="34" charset="0"/>
                <a:ea typeface="Tahoma" panose="020B0604030504040204" pitchFamily="34" charset="0"/>
                <a:cs typeface="Tahoma" panose="020B0604030504040204" pitchFamily="34" charset="0"/>
              </a:rPr>
              <a:t>        </a:t>
            </a:r>
            <a:r>
              <a:rPr lang="en-US" sz="2200" dirty="0" smtClean="0">
                <a:latin typeface="Tahoma" panose="020B0604030504040204" pitchFamily="34" charset="0"/>
                <a:ea typeface="Tahoma" panose="020B0604030504040204" pitchFamily="34" charset="0"/>
                <a:cs typeface="Tahoma" panose="020B0604030504040204" pitchFamily="34" charset="0"/>
              </a:rPr>
              <a:t>Ý </a:t>
            </a:r>
            <a:r>
              <a:rPr lang="en-US" sz="2200" dirty="0" err="1" smtClean="0">
                <a:latin typeface="Tahoma" panose="020B0604030504040204" pitchFamily="34" charset="0"/>
                <a:ea typeface="Tahoma" panose="020B0604030504040204" pitchFamily="34" charset="0"/>
                <a:cs typeface="Tahoma" panose="020B0604030504040204" pitchFamily="34" charset="0"/>
              </a:rPr>
              <a:t>tưởng</a:t>
            </a:r>
            <a:r>
              <a:rPr lang="en-US" sz="2200" dirty="0" smtClean="0">
                <a:latin typeface="Tahoma" panose="020B0604030504040204" pitchFamily="34" charset="0"/>
                <a:ea typeface="Tahoma" panose="020B0604030504040204" pitchFamily="34" charset="0"/>
                <a:cs typeface="Tahoma" panose="020B0604030504040204" pitchFamily="34" charset="0"/>
              </a:rPr>
              <a:t>: </a:t>
            </a:r>
            <a:r>
              <a:rPr lang="vi-VN" sz="2200" dirty="0" smtClean="0">
                <a:latin typeface="Tahoma" panose="020B0604030504040204" pitchFamily="34" charset="0"/>
                <a:ea typeface="Tahoma" panose="020B0604030504040204" pitchFamily="34" charset="0"/>
                <a:cs typeface="Tahoma" panose="020B0604030504040204" pitchFamily="34" charset="0"/>
              </a:rPr>
              <a:t>sẽ sử dụng lại ý tưởng sử dụng thuật toán leo đồi trên. Nhưng sẽ ràng buộc 1 điều kiện như trong thuật toán luyện thép gốc để mong đợi 1 tập thuộc tính tối ưu nhất</a:t>
            </a:r>
            <a:endParaRPr lang="en-US" sz="22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p:nvPr/>
        </p:nvPicPr>
        <p:blipFill>
          <a:blip r:embed="rId2"/>
          <a:stretch>
            <a:fillRect/>
          </a:stretch>
        </p:blipFill>
        <p:spPr>
          <a:xfrm>
            <a:off x="164102" y="5643456"/>
            <a:ext cx="8763000" cy="4635380"/>
          </a:xfrm>
          <a:prstGeom prst="rect">
            <a:avLst/>
          </a:prstGeom>
        </p:spPr>
      </p:pic>
      <p:sp>
        <p:nvSpPr>
          <p:cNvPr id="7" name="Rectangle 6"/>
          <p:cNvSpPr/>
          <p:nvPr/>
        </p:nvSpPr>
        <p:spPr>
          <a:xfrm>
            <a:off x="13036550" y="5532398"/>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rPr>
              <a:t>X(a,a</a:t>
            </a:r>
            <a:r>
              <a:rPr lang="en-US" sz="2500" baseline="-25000" dirty="0" smtClean="0">
                <a:solidFill>
                  <a:schemeClr val="tx1"/>
                </a:solidFill>
              </a:rPr>
              <a:t>1</a:t>
            </a:r>
            <a:r>
              <a:rPr lang="en-US" sz="2500" dirty="0" smtClean="0">
                <a:solidFill>
                  <a:schemeClr val="tx1"/>
                </a:solidFill>
              </a:rPr>
              <a:t>,a</a:t>
            </a:r>
            <a:r>
              <a:rPr lang="en-US" sz="2500" baseline="-25000" dirty="0" smtClean="0">
                <a:solidFill>
                  <a:schemeClr val="tx1"/>
                </a:solidFill>
              </a:rPr>
              <a:t>2</a:t>
            </a:r>
            <a:r>
              <a:rPr lang="en-US" sz="2500" dirty="0" smtClean="0">
                <a:solidFill>
                  <a:schemeClr val="tx1"/>
                </a:solidFill>
              </a:rPr>
              <a:t>,a</a:t>
            </a:r>
            <a:r>
              <a:rPr lang="en-US" sz="2500" baseline="-25000" dirty="0" smtClean="0">
                <a:solidFill>
                  <a:schemeClr val="tx1"/>
                </a:solidFill>
              </a:rPr>
              <a:t>3</a:t>
            </a:r>
            <a:r>
              <a:rPr lang="en-US" sz="2500" dirty="0" smtClean="0">
                <a:solidFill>
                  <a:schemeClr val="tx1"/>
                </a:solidFill>
              </a:rPr>
              <a:t>,a</a:t>
            </a:r>
            <a:r>
              <a:rPr lang="en-US" sz="2500" baseline="-25000" dirty="0" smtClean="0">
                <a:solidFill>
                  <a:schemeClr val="tx1"/>
                </a:solidFill>
              </a:rPr>
              <a:t>n</a:t>
            </a:r>
            <a:r>
              <a:rPr lang="en-US" dirty="0" smtClean="0">
                <a:solidFill>
                  <a:schemeClr val="tx1"/>
                </a:solidFill>
              </a:rPr>
              <a:t>)</a:t>
            </a:r>
            <a:endParaRPr lang="en-US" dirty="0">
              <a:solidFill>
                <a:schemeClr val="tx1"/>
              </a:solidFill>
            </a:endParaRPr>
          </a:p>
        </p:txBody>
      </p:sp>
      <p:sp>
        <p:nvSpPr>
          <p:cNvPr id="11" name="Rectangle 10"/>
          <p:cNvSpPr/>
          <p:nvPr/>
        </p:nvSpPr>
        <p:spPr>
          <a:xfrm>
            <a:off x="10565674" y="8502650"/>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solidFill>
                  <a:schemeClr val="tx1"/>
                </a:solidFill>
              </a:rPr>
              <a:t>Y</a:t>
            </a:r>
            <a:r>
              <a:rPr lang="en-US" sz="2500" dirty="0" smtClean="0">
                <a:solidFill>
                  <a:schemeClr val="tx1"/>
                </a:solidFill>
              </a:rPr>
              <a:t>(a,a</a:t>
            </a:r>
            <a:r>
              <a:rPr lang="en-US" sz="2500" baseline="-25000" dirty="0" smtClean="0">
                <a:solidFill>
                  <a:schemeClr val="tx1"/>
                </a:solidFill>
              </a:rPr>
              <a:t>1</a:t>
            </a:r>
            <a:r>
              <a:rPr lang="en-US" sz="2500" dirty="0" smtClean="0">
                <a:solidFill>
                  <a:schemeClr val="tx1"/>
                </a:solidFill>
              </a:rPr>
              <a:t>,…,a</a:t>
            </a:r>
            <a:r>
              <a:rPr lang="en-US" sz="2500" baseline="-25000" dirty="0" smtClean="0">
                <a:solidFill>
                  <a:schemeClr val="tx1"/>
                </a:solidFill>
              </a:rPr>
              <a:t>20</a:t>
            </a:r>
            <a:r>
              <a:rPr lang="en-US" dirty="0" smtClean="0">
                <a:solidFill>
                  <a:schemeClr val="tx1"/>
                </a:solidFill>
              </a:rPr>
              <a:t>)</a:t>
            </a:r>
            <a:endParaRPr lang="en-US" dirty="0">
              <a:solidFill>
                <a:schemeClr val="tx1"/>
              </a:solidFill>
            </a:endParaRPr>
          </a:p>
        </p:txBody>
      </p:sp>
      <p:sp>
        <p:nvSpPr>
          <p:cNvPr id="12" name="Rectangle 11"/>
          <p:cNvSpPr/>
          <p:nvPr/>
        </p:nvSpPr>
        <p:spPr>
          <a:xfrm>
            <a:off x="15093950" y="8502650"/>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solidFill>
                  <a:schemeClr val="tx1"/>
                </a:solidFill>
              </a:rPr>
              <a:t>Z</a:t>
            </a:r>
            <a:r>
              <a:rPr lang="en-US" sz="2500" dirty="0" smtClean="0">
                <a:solidFill>
                  <a:schemeClr val="tx1"/>
                </a:solidFill>
              </a:rPr>
              <a:t>(a</a:t>
            </a:r>
            <a:r>
              <a:rPr lang="en-US" sz="2500" baseline="-25000" dirty="0" smtClean="0">
                <a:solidFill>
                  <a:schemeClr val="tx1"/>
                </a:solidFill>
              </a:rPr>
              <a:t>20</a:t>
            </a:r>
            <a:r>
              <a:rPr lang="en-US" sz="2500" dirty="0" smtClean="0">
                <a:solidFill>
                  <a:schemeClr val="tx1"/>
                </a:solidFill>
              </a:rPr>
              <a:t>,a</a:t>
            </a:r>
            <a:r>
              <a:rPr lang="en-US" sz="2500" baseline="-25000" dirty="0" smtClean="0">
                <a:solidFill>
                  <a:schemeClr val="tx1"/>
                </a:solidFill>
              </a:rPr>
              <a:t>21</a:t>
            </a:r>
            <a:r>
              <a:rPr lang="en-US" sz="2500" dirty="0" smtClean="0">
                <a:solidFill>
                  <a:schemeClr val="tx1"/>
                </a:solidFill>
              </a:rPr>
              <a:t>,…,a</a:t>
            </a:r>
            <a:r>
              <a:rPr lang="en-US" sz="2500" baseline="-25000" dirty="0">
                <a:solidFill>
                  <a:schemeClr val="tx1"/>
                </a:solidFill>
              </a:rPr>
              <a:t>n</a:t>
            </a:r>
            <a:r>
              <a:rPr lang="en-US" dirty="0" smtClean="0">
                <a:solidFill>
                  <a:schemeClr val="tx1"/>
                </a:solidFill>
              </a:rPr>
              <a:t>)</a:t>
            </a:r>
            <a:endParaRPr lang="en-US" dirty="0">
              <a:solidFill>
                <a:schemeClr val="tx1"/>
              </a:solidFill>
            </a:endParaRPr>
          </a:p>
        </p:txBody>
      </p:sp>
      <p:cxnSp>
        <p:nvCxnSpPr>
          <p:cNvPr id="14" name="Elbow Connector 13"/>
          <p:cNvCxnSpPr>
            <a:stCxn id="12" idx="0"/>
            <a:endCxn id="11" idx="0"/>
          </p:cNvCxnSpPr>
          <p:nvPr/>
        </p:nvCxnSpPr>
        <p:spPr>
          <a:xfrm rot="16200000" flipV="1">
            <a:off x="14049012" y="6238512"/>
            <a:ext cx="12700" cy="452827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2"/>
            <a:endCxn id="12" idx="2"/>
          </p:cNvCxnSpPr>
          <p:nvPr/>
        </p:nvCxnSpPr>
        <p:spPr>
          <a:xfrm rot="16200000" flipH="1">
            <a:off x="14049012" y="7381512"/>
            <a:ext cx="12700" cy="452827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297535" y="9616226"/>
            <a:ext cx="1524000" cy="369332"/>
          </a:xfrm>
          <a:prstGeom prst="rect">
            <a:avLst/>
          </a:prstGeom>
          <a:noFill/>
        </p:spPr>
        <p:txBody>
          <a:bodyPr wrap="square" rtlCol="0">
            <a:spAutoFit/>
          </a:bodyPr>
          <a:lstStyle/>
          <a:p>
            <a:r>
              <a:rPr lang="en-US" dirty="0"/>
              <a:t>k</a:t>
            </a:r>
            <a:r>
              <a:rPr lang="en-US" dirty="0" smtClean="0"/>
              <a:t> </a:t>
            </a:r>
            <a:r>
              <a:rPr lang="en-US" dirty="0" err="1" smtClean="0"/>
              <a:t>thuộc</a:t>
            </a:r>
            <a:r>
              <a:rPr lang="en-US" dirty="0" smtClean="0"/>
              <a:t> </a:t>
            </a:r>
            <a:r>
              <a:rPr lang="en-US" dirty="0" err="1" smtClean="0"/>
              <a:t>tính</a:t>
            </a:r>
            <a:endParaRPr lang="en-US" dirty="0"/>
          </a:p>
        </p:txBody>
      </p:sp>
      <p:sp>
        <p:nvSpPr>
          <p:cNvPr id="20" name="TextBox 19"/>
          <p:cNvSpPr txBox="1"/>
          <p:nvPr/>
        </p:nvSpPr>
        <p:spPr>
          <a:xfrm>
            <a:off x="13293362" y="7961146"/>
            <a:ext cx="1524000" cy="369332"/>
          </a:xfrm>
          <a:prstGeom prst="rect">
            <a:avLst/>
          </a:prstGeom>
          <a:noFill/>
        </p:spPr>
        <p:txBody>
          <a:bodyPr wrap="square" rtlCol="0">
            <a:spAutoFit/>
          </a:bodyPr>
          <a:lstStyle/>
          <a:p>
            <a:r>
              <a:rPr lang="en-US" dirty="0"/>
              <a:t>k</a:t>
            </a:r>
            <a:r>
              <a:rPr lang="en-US" dirty="0" smtClean="0"/>
              <a:t> </a:t>
            </a:r>
            <a:r>
              <a:rPr lang="en-US" dirty="0" err="1" smtClean="0"/>
              <a:t>thuộc</a:t>
            </a:r>
            <a:r>
              <a:rPr lang="en-US" dirty="0" smtClean="0"/>
              <a:t> </a:t>
            </a:r>
            <a:r>
              <a:rPr lang="en-US" dirty="0" err="1" smtClean="0"/>
              <a:t>tính</a:t>
            </a:r>
            <a:endParaRPr lang="en-US" dirty="0"/>
          </a:p>
        </p:txBody>
      </p:sp>
      <p:sp>
        <p:nvSpPr>
          <p:cNvPr id="6" name="Slide Number Placeholder 5"/>
          <p:cNvSpPr>
            <a:spLocks noGrp="1"/>
          </p:cNvSpPr>
          <p:nvPr>
            <p:ph type="sldNum" sz="quarter" idx="7"/>
          </p:nvPr>
        </p:nvSpPr>
        <p:spPr/>
        <p:txBody>
          <a:bodyPr/>
          <a:lstStyle/>
          <a:p>
            <a:fld id="{B6F15528-21DE-4FAA-801E-634DDDAF4B2B}" type="slidenum">
              <a:rPr lang="en-US" smtClean="0"/>
              <a:t>21</a:t>
            </a:fld>
            <a:endParaRPr lang="en-US"/>
          </a:p>
        </p:txBody>
      </p:sp>
    </p:spTree>
    <p:extLst>
      <p:ext uri="{BB962C8B-B14F-4D97-AF65-F5344CB8AC3E}">
        <p14:creationId xmlns:p14="http://schemas.microsoft.com/office/powerpoint/2010/main" val="6029537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3" name="Straight Arrow Connector 42"/>
          <p:cNvCxnSpPr>
            <a:endCxn id="44" idx="0"/>
          </p:cNvCxnSpPr>
          <p:nvPr/>
        </p:nvCxnSpPr>
        <p:spPr>
          <a:xfrm>
            <a:off x="3130455" y="8039575"/>
            <a:ext cx="0" cy="814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bject 4"/>
          <p:cNvSpPr txBox="1">
            <a:spLocks noGrp="1"/>
          </p:cNvSpPr>
          <p:nvPr>
            <p:ph type="title"/>
          </p:nvPr>
        </p:nvSpPr>
        <p:spPr>
          <a:xfrm>
            <a:off x="1238021" y="1672886"/>
            <a:ext cx="6537554" cy="903452"/>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a:t>
            </a:r>
            <a:r>
              <a:rPr lang="vi-VN" sz="3600" spc="360" dirty="0" smtClean="0">
                <a:latin typeface="Tahoma" panose="020B0604030504040204" pitchFamily="34" charset="0"/>
                <a:ea typeface="Tahoma" panose="020B0604030504040204" pitchFamily="34" charset="0"/>
                <a:cs typeface="Tahoma" panose="020B0604030504040204" pitchFamily="34" charset="0"/>
              </a:rPr>
              <a:t>3</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spc="360" dirty="0" smtClean="0">
                <a:latin typeface="Tahoma" panose="020B0604030504040204" pitchFamily="34" charset="0"/>
                <a:ea typeface="Tahoma" panose="020B0604030504040204" pitchFamily="34" charset="0"/>
                <a:cs typeface="Tahoma" panose="020B0604030504040204" pitchFamily="34" charset="0"/>
              </a:rPr>
              <a:t>Cải </a:t>
            </a:r>
            <a:r>
              <a:rPr lang="vi-VN" sz="3600" spc="360" dirty="0">
                <a:latin typeface="Tahoma" panose="020B0604030504040204" pitchFamily="34" charset="0"/>
                <a:ea typeface="Tahoma" panose="020B0604030504040204" pitchFamily="34" charset="0"/>
                <a:cs typeface="Tahoma" panose="020B0604030504040204" pitchFamily="34" charset="0"/>
              </a:rPr>
              <a:t>Tiến bằng </a:t>
            </a:r>
            <a:r>
              <a:rPr lang="en-US" sz="3600" spc="360" dirty="0" err="1" smtClean="0">
                <a:latin typeface="Tahoma" panose="020B0604030504040204" pitchFamily="34" charset="0"/>
                <a:ea typeface="Tahoma" panose="020B0604030504040204" pitchFamily="34" charset="0"/>
                <a:cs typeface="Tahoma" panose="020B0604030504040204" pitchFamily="34" charset="0"/>
              </a:rPr>
              <a:t>thuật</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en-US" sz="3600" spc="360" dirty="0" err="1" smtClean="0">
                <a:latin typeface="Tahoma" panose="020B0604030504040204" pitchFamily="34" charset="0"/>
                <a:ea typeface="Tahoma" panose="020B0604030504040204" pitchFamily="34" charset="0"/>
                <a:cs typeface="Tahoma" panose="020B0604030504040204" pitchFamily="34" charset="0"/>
              </a:rPr>
              <a:t>toán</a:t>
            </a:r>
            <a:r>
              <a:rPr lang="en-US" sz="3600" spc="360" dirty="0" smtClean="0">
                <a:latin typeface="Tahoma" panose="020B0604030504040204" pitchFamily="34" charset="0"/>
                <a:ea typeface="Tahoma" panose="020B0604030504040204" pitchFamily="34" charset="0"/>
                <a:cs typeface="Tahoma" panose="020B0604030504040204" pitchFamily="34" charset="0"/>
              </a:rPr>
              <a:t> l</a:t>
            </a:r>
            <a:r>
              <a:rPr lang="vi-VN" sz="3600" spc="360" dirty="0" smtClean="0">
                <a:latin typeface="Tahoma" panose="020B0604030504040204" pitchFamily="34" charset="0"/>
                <a:ea typeface="Tahoma" panose="020B0604030504040204" pitchFamily="34" charset="0"/>
                <a:cs typeface="Tahoma" panose="020B0604030504040204" pitchFamily="34" charset="0"/>
              </a:rPr>
              <a:t>uyện thép</a:t>
            </a: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10423158" y="1710438"/>
            <a:ext cx="6781800" cy="430887"/>
          </a:xfrm>
          <a:prstGeom prst="rect">
            <a:avLst/>
          </a:prstGeom>
        </p:spPr>
        <p:txBody>
          <a:bodyPr wrap="square">
            <a:spAutoFit/>
          </a:bodyPr>
          <a:lstStyle/>
          <a:p>
            <a:pPr algn="just"/>
            <a:r>
              <a:rPr lang="en-US" sz="2200" dirty="0" err="1" smtClean="0">
                <a:effectLst/>
                <a:latin typeface="Tahoma" panose="020B0604030504040204" pitchFamily="34" charset="0"/>
                <a:ea typeface="Tahoma" panose="020B0604030504040204" pitchFamily="34" charset="0"/>
                <a:cs typeface="Tahoma" panose="020B0604030504040204" pitchFamily="34" charset="0"/>
              </a:rPr>
              <a:t>Thuật</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vi-VN" sz="2200" dirty="0" smtClean="0">
                <a:latin typeface="Tahoma" panose="020B0604030504040204" pitchFamily="34" charset="0"/>
                <a:ea typeface="Tahoma" panose="020B0604030504040204" pitchFamily="34" charset="0"/>
                <a:cs typeface="Tahoma" panose="020B0604030504040204" pitchFamily="34" charset="0"/>
              </a:rPr>
              <a:t>toán</a:t>
            </a:r>
            <a:r>
              <a:rPr lang="vi-VN" sz="2200" dirty="0">
                <a:latin typeface="Tahoma" panose="020B0604030504040204" pitchFamily="34" charset="0"/>
                <a:ea typeface="Tahoma" panose="020B0604030504040204" pitchFamily="34" charset="0"/>
                <a:cs typeface="Tahoma" panose="020B0604030504040204" pitchFamily="34" charset="0"/>
              </a:rPr>
              <a:t> </a:t>
            </a:r>
            <a:r>
              <a:rPr lang="vi-VN" sz="2200" dirty="0" smtClean="0">
                <a:latin typeface="Tahoma" panose="020B0604030504040204" pitchFamily="34" charset="0"/>
                <a:ea typeface="Tahoma" panose="020B0604030504040204" pitchFamily="34" charset="0"/>
                <a:cs typeface="Tahoma" panose="020B0604030504040204" pitchFamily="34" charset="0"/>
              </a:rPr>
              <a:t>luyện thép</a:t>
            </a:r>
            <a:r>
              <a:rPr lang="en-US" sz="2200" dirty="0" smtClean="0">
                <a:effectLst/>
                <a:latin typeface="Tahoma" panose="020B0604030504040204" pitchFamily="34" charset="0"/>
                <a:ea typeface="Tahoma" panose="020B0604030504040204" pitchFamily="34" charset="0"/>
                <a:cs typeface="Tahoma" panose="020B0604030504040204" pitchFamily="34" charset="0"/>
              </a:rPr>
              <a:t> </a:t>
            </a:r>
            <a:r>
              <a:rPr lang="en-US" sz="2200" dirty="0" err="1" smtClean="0">
                <a:effectLst/>
                <a:latin typeface="Tahoma" panose="020B0604030504040204" pitchFamily="34" charset="0"/>
                <a:ea typeface="Tahoma" panose="020B0604030504040204" pitchFamily="34" charset="0"/>
                <a:cs typeface="Tahoma" panose="020B0604030504040204" pitchFamily="34" charset="0"/>
              </a:rPr>
              <a:t>trên</a:t>
            </a:r>
            <a:r>
              <a:rPr lang="en-US" sz="2200" dirty="0" smtClean="0">
                <a:effectLst/>
                <a:latin typeface="Tahoma" panose="020B0604030504040204" pitchFamily="34" charset="0"/>
                <a:ea typeface="Tahoma" panose="020B0604030504040204" pitchFamily="34" charset="0"/>
                <a:cs typeface="Tahoma" panose="020B0604030504040204" pitchFamily="34" charset="0"/>
              </a:rPr>
              <a:t> FSAC:</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25" name="Rectangle 24"/>
          <p:cNvSpPr/>
          <p:nvPr/>
        </p:nvSpPr>
        <p:spPr>
          <a:xfrm>
            <a:off x="1911255" y="4002035"/>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rPr>
              <a:t>X(a,a</a:t>
            </a:r>
            <a:r>
              <a:rPr lang="en-US" sz="2500" baseline="-25000" dirty="0" smtClean="0">
                <a:solidFill>
                  <a:schemeClr val="tx1"/>
                </a:solidFill>
              </a:rPr>
              <a:t>1</a:t>
            </a:r>
            <a:r>
              <a:rPr lang="en-US" sz="2500" dirty="0" smtClean="0">
                <a:solidFill>
                  <a:schemeClr val="tx1"/>
                </a:solidFill>
              </a:rPr>
              <a:t>,…,a</a:t>
            </a:r>
            <a:r>
              <a:rPr lang="en-US" sz="2500" baseline="-25000" dirty="0" smtClean="0">
                <a:solidFill>
                  <a:schemeClr val="tx1"/>
                </a:solidFill>
              </a:rPr>
              <a:t>20</a:t>
            </a:r>
            <a:r>
              <a:rPr lang="en-US" dirty="0" smtClean="0">
                <a:solidFill>
                  <a:schemeClr val="tx1"/>
                </a:solidFill>
              </a:rPr>
              <a:t>)</a:t>
            </a:r>
            <a:endParaRPr lang="en-US" dirty="0">
              <a:solidFill>
                <a:schemeClr val="tx1"/>
              </a:solidFill>
            </a:endParaRPr>
          </a:p>
        </p:txBody>
      </p:sp>
      <p:sp>
        <p:nvSpPr>
          <p:cNvPr id="26" name="Rectangle 25"/>
          <p:cNvSpPr/>
          <p:nvPr/>
        </p:nvSpPr>
        <p:spPr>
          <a:xfrm>
            <a:off x="6404516" y="4002035"/>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rPr>
              <a:t>X(a</a:t>
            </a:r>
            <a:r>
              <a:rPr lang="en-US" sz="2500" baseline="-25000" dirty="0" smtClean="0">
                <a:solidFill>
                  <a:schemeClr val="tx1"/>
                </a:solidFill>
              </a:rPr>
              <a:t>20</a:t>
            </a:r>
            <a:r>
              <a:rPr lang="en-US" sz="2500" dirty="0" smtClean="0">
                <a:solidFill>
                  <a:schemeClr val="tx1"/>
                </a:solidFill>
              </a:rPr>
              <a:t>,a</a:t>
            </a:r>
            <a:r>
              <a:rPr lang="en-US" sz="2500" baseline="-25000" dirty="0" smtClean="0">
                <a:solidFill>
                  <a:schemeClr val="tx1"/>
                </a:solidFill>
              </a:rPr>
              <a:t>21</a:t>
            </a:r>
            <a:r>
              <a:rPr lang="en-US" sz="2500" dirty="0" smtClean="0">
                <a:solidFill>
                  <a:schemeClr val="tx1"/>
                </a:solidFill>
              </a:rPr>
              <a:t>,…,a</a:t>
            </a:r>
            <a:r>
              <a:rPr lang="en-US" sz="2500" baseline="-25000" dirty="0">
                <a:solidFill>
                  <a:schemeClr val="tx1"/>
                </a:solidFill>
              </a:rPr>
              <a:t>n</a:t>
            </a:r>
            <a:r>
              <a:rPr lang="en-US" dirty="0" smtClean="0">
                <a:solidFill>
                  <a:schemeClr val="tx1"/>
                </a:solidFill>
              </a:rPr>
              <a:t>)</a:t>
            </a:r>
            <a:endParaRPr lang="en-US" dirty="0">
              <a:solidFill>
                <a:schemeClr val="tx1"/>
              </a:solidFill>
            </a:endParaRPr>
          </a:p>
        </p:txBody>
      </p:sp>
      <p:sp>
        <p:nvSpPr>
          <p:cNvPr id="30" name="TextBox 29"/>
          <p:cNvSpPr txBox="1"/>
          <p:nvPr/>
        </p:nvSpPr>
        <p:spPr>
          <a:xfrm>
            <a:off x="4610459" y="4067663"/>
            <a:ext cx="1524000" cy="369332"/>
          </a:xfrm>
          <a:prstGeom prst="rect">
            <a:avLst/>
          </a:prstGeom>
          <a:noFill/>
        </p:spPr>
        <p:txBody>
          <a:bodyPr wrap="square" rtlCol="0">
            <a:spAutoFit/>
          </a:bodyPr>
          <a:lstStyle/>
          <a:p>
            <a:r>
              <a:rPr lang="en-US" dirty="0"/>
              <a:t>k</a:t>
            </a:r>
            <a:r>
              <a:rPr lang="en-US" dirty="0" smtClean="0"/>
              <a:t> </a:t>
            </a:r>
            <a:r>
              <a:rPr lang="en-US" dirty="0" err="1" smtClean="0"/>
              <a:t>thuộc</a:t>
            </a:r>
            <a:r>
              <a:rPr lang="en-US" dirty="0" smtClean="0"/>
              <a:t> </a:t>
            </a:r>
            <a:r>
              <a:rPr lang="en-US" dirty="0" err="1" smtClean="0"/>
              <a:t>tính</a:t>
            </a:r>
            <a:endParaRPr lang="en-US" dirty="0"/>
          </a:p>
        </p:txBody>
      </p:sp>
      <p:cxnSp>
        <p:nvCxnSpPr>
          <p:cNvPr id="32" name="Straight Arrow Connector 31"/>
          <p:cNvCxnSpPr/>
          <p:nvPr/>
        </p:nvCxnSpPr>
        <p:spPr>
          <a:xfrm>
            <a:off x="4314640" y="4589394"/>
            <a:ext cx="20898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314640" y="4741794"/>
            <a:ext cx="20898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87778" y="3627442"/>
            <a:ext cx="1752600" cy="369332"/>
          </a:xfrm>
          <a:prstGeom prst="rect">
            <a:avLst/>
          </a:prstGeom>
          <a:noFill/>
        </p:spPr>
        <p:txBody>
          <a:bodyPr wrap="square" rtlCol="0">
            <a:spAutoFit/>
          </a:bodyPr>
          <a:lstStyle/>
          <a:p>
            <a:r>
              <a:rPr lang="en-US" dirty="0" smtClean="0"/>
              <a:t>(</a:t>
            </a:r>
            <a:r>
              <a:rPr lang="en-US" dirty="0" err="1" smtClean="0"/>
              <a:t>Tập</a:t>
            </a:r>
            <a:r>
              <a:rPr lang="en-US" dirty="0" smtClean="0"/>
              <a:t> </a:t>
            </a:r>
            <a:r>
              <a:rPr lang="en-US" dirty="0" err="1" smtClean="0"/>
              <a:t>chính</a:t>
            </a:r>
            <a:r>
              <a:rPr lang="en-US" dirty="0" smtClean="0"/>
              <a:t>)</a:t>
            </a:r>
            <a:endParaRPr lang="en-US" dirty="0"/>
          </a:p>
        </p:txBody>
      </p:sp>
      <p:sp>
        <p:nvSpPr>
          <p:cNvPr id="36" name="TextBox 35"/>
          <p:cNvSpPr txBox="1"/>
          <p:nvPr/>
        </p:nvSpPr>
        <p:spPr>
          <a:xfrm>
            <a:off x="7090316" y="3627442"/>
            <a:ext cx="1752600" cy="369332"/>
          </a:xfrm>
          <a:prstGeom prst="rect">
            <a:avLst/>
          </a:prstGeom>
          <a:noFill/>
        </p:spPr>
        <p:txBody>
          <a:bodyPr wrap="square" rtlCol="0">
            <a:spAutoFit/>
          </a:bodyPr>
          <a:lstStyle/>
          <a:p>
            <a:r>
              <a:rPr lang="en-US" dirty="0" smtClean="0"/>
              <a:t>(</a:t>
            </a:r>
            <a:r>
              <a:rPr lang="en-US" dirty="0" err="1" smtClean="0"/>
              <a:t>Tập</a:t>
            </a:r>
            <a:r>
              <a:rPr lang="en-US" dirty="0" smtClean="0"/>
              <a:t> </a:t>
            </a:r>
            <a:r>
              <a:rPr lang="en-US" dirty="0" err="1" smtClean="0"/>
              <a:t>phụ</a:t>
            </a:r>
            <a:r>
              <a:rPr lang="en-US" dirty="0" smtClean="0"/>
              <a:t>)</a:t>
            </a:r>
            <a:endParaRPr lang="en-US" dirty="0"/>
          </a:p>
        </p:txBody>
      </p:sp>
      <p:cxnSp>
        <p:nvCxnSpPr>
          <p:cNvPr id="38" name="Straight Arrow Connector 37"/>
          <p:cNvCxnSpPr>
            <a:stCxn id="25" idx="2"/>
            <a:endCxn id="40" idx="0"/>
          </p:cNvCxnSpPr>
          <p:nvPr/>
        </p:nvCxnSpPr>
        <p:spPr>
          <a:xfrm>
            <a:off x="3130455" y="5145035"/>
            <a:ext cx="17959" cy="65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Diamond 40"/>
          <p:cNvSpPr/>
          <p:nvPr/>
        </p:nvSpPr>
        <p:spPr>
          <a:xfrm>
            <a:off x="2263950" y="7380172"/>
            <a:ext cx="1768929" cy="1066800"/>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Better ?</a:t>
            </a:r>
            <a:endParaRPr lang="en-US" sz="1600" dirty="0">
              <a:solidFill>
                <a:schemeClr val="tx1"/>
              </a:solidFill>
            </a:endParaRPr>
          </a:p>
        </p:txBody>
      </p:sp>
      <p:cxnSp>
        <p:nvCxnSpPr>
          <p:cNvPr id="42" name="Straight Arrow Connector 41"/>
          <p:cNvCxnSpPr/>
          <p:nvPr/>
        </p:nvCxnSpPr>
        <p:spPr>
          <a:xfrm>
            <a:off x="3130456" y="6482261"/>
            <a:ext cx="0" cy="87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911255" y="8854370"/>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err="1" smtClean="0">
                <a:solidFill>
                  <a:schemeClr val="tx1"/>
                </a:solidFill>
              </a:rPr>
              <a:t>bestAttr</a:t>
            </a:r>
            <a:r>
              <a:rPr lang="en-US" sz="2500" dirty="0" smtClean="0">
                <a:solidFill>
                  <a:schemeClr val="tx1"/>
                </a:solidFill>
              </a:rPr>
              <a:t> = </a:t>
            </a:r>
            <a:r>
              <a:rPr lang="en-US" sz="2500" dirty="0" err="1" smtClean="0">
                <a:solidFill>
                  <a:schemeClr val="tx1"/>
                </a:solidFill>
              </a:rPr>
              <a:t>tập</a:t>
            </a:r>
            <a:r>
              <a:rPr lang="en-US" sz="2500" dirty="0" smtClean="0">
                <a:solidFill>
                  <a:schemeClr val="tx1"/>
                </a:solidFill>
              </a:rPr>
              <a:t> </a:t>
            </a:r>
            <a:r>
              <a:rPr lang="en-US" sz="2500" dirty="0" err="1" smtClean="0">
                <a:solidFill>
                  <a:schemeClr val="tx1"/>
                </a:solidFill>
              </a:rPr>
              <a:t>chính</a:t>
            </a:r>
            <a:endParaRPr lang="en-US" dirty="0">
              <a:solidFill>
                <a:schemeClr val="tx1"/>
              </a:solidFill>
            </a:endParaRPr>
          </a:p>
        </p:txBody>
      </p:sp>
      <p:sp>
        <p:nvSpPr>
          <p:cNvPr id="46" name="TextBox 45"/>
          <p:cNvSpPr txBox="1"/>
          <p:nvPr/>
        </p:nvSpPr>
        <p:spPr>
          <a:xfrm>
            <a:off x="1201053" y="3208508"/>
            <a:ext cx="1905000" cy="369332"/>
          </a:xfrm>
          <a:prstGeom prst="rect">
            <a:avLst/>
          </a:prstGeom>
          <a:noFill/>
        </p:spPr>
        <p:txBody>
          <a:bodyPr wrap="square" rtlCol="0">
            <a:spAutoFit/>
          </a:bodyPr>
          <a:lstStyle/>
          <a:p>
            <a:r>
              <a:rPr lang="en-US" dirty="0" smtClean="0"/>
              <a:t>(Loop)</a:t>
            </a:r>
            <a:endParaRPr lang="en-US" dirty="0"/>
          </a:p>
        </p:txBody>
      </p:sp>
      <p:cxnSp>
        <p:nvCxnSpPr>
          <p:cNvPr id="51" name="Elbow Connector 50"/>
          <p:cNvCxnSpPr>
            <a:stCxn id="44" idx="1"/>
            <a:endCxn id="25" idx="1"/>
          </p:cNvCxnSpPr>
          <p:nvPr/>
        </p:nvCxnSpPr>
        <p:spPr>
          <a:xfrm rot="10800000">
            <a:off x="1911255" y="4573536"/>
            <a:ext cx="12700" cy="485233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Diamond 2"/>
          <p:cNvSpPr/>
          <p:nvPr/>
        </p:nvSpPr>
        <p:spPr>
          <a:xfrm>
            <a:off x="5103491" y="7380172"/>
            <a:ext cx="1986825" cy="1066800"/>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Random &gt; threshold</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0" name="Rectangle 39"/>
          <p:cNvSpPr/>
          <p:nvPr/>
        </p:nvSpPr>
        <p:spPr>
          <a:xfrm>
            <a:off x="1929214" y="5797716"/>
            <a:ext cx="24384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rPr>
              <a:t>ACAC</a:t>
            </a:r>
            <a:endParaRPr lang="en-US" dirty="0">
              <a:solidFill>
                <a:schemeClr val="tx1"/>
              </a:solidFill>
            </a:endParaRPr>
          </a:p>
        </p:txBody>
      </p:sp>
      <p:cxnSp>
        <p:nvCxnSpPr>
          <p:cNvPr id="16" name="Straight Arrow Connector 15"/>
          <p:cNvCxnSpPr>
            <a:stCxn id="41" idx="3"/>
            <a:endCxn id="3" idx="1"/>
          </p:cNvCxnSpPr>
          <p:nvPr/>
        </p:nvCxnSpPr>
        <p:spPr>
          <a:xfrm>
            <a:off x="4032879" y="7913572"/>
            <a:ext cx="1070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3" idx="2"/>
            <a:endCxn id="44" idx="3"/>
          </p:cNvCxnSpPr>
          <p:nvPr/>
        </p:nvCxnSpPr>
        <p:spPr>
          <a:xfrm rot="5400000">
            <a:off x="4733831" y="8062797"/>
            <a:ext cx="978898" cy="17472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7961" y="2940050"/>
            <a:ext cx="9067800" cy="7239000"/>
          </a:xfrm>
          <a:prstGeom prst="rect">
            <a:avLst/>
          </a:prstGeom>
          <a:noFill/>
          <a:ln>
            <a:solidFill>
              <a:schemeClr val="tx1"/>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21" name="Rectangle 20"/>
              <p:cNvSpPr/>
              <p:nvPr/>
            </p:nvSpPr>
            <p:spPr>
              <a:xfrm>
                <a:off x="10423158" y="1983918"/>
                <a:ext cx="9150350" cy="8184292"/>
              </a:xfrm>
              <a:prstGeom prst="rect">
                <a:avLst/>
              </a:prstGeom>
            </p:spPr>
            <p:txBody>
              <a:bodyPr>
                <a:spAutoFit/>
              </a:bodyPr>
              <a:lstStyle/>
              <a:p>
                <a:pPr marL="342900" marR="0" lvl="0" indent="-342900">
                  <a:spcBef>
                    <a:spcPts val="0"/>
                  </a:spcBef>
                  <a:spcAft>
                    <a:spcPts val="500"/>
                  </a:spcAft>
                  <a:buFont typeface="Wingdings" panose="05000000000000000000" pitchFamily="2" charset="2"/>
                  <a:buChar char=""/>
                  <a:tabLst>
                    <a:tab pos="266700" algn="l"/>
                  </a:tabLst>
                </a:pPr>
                <a:endParaRPr lang="vi-VN" sz="1800" b="1" dirty="0" smtClean="0">
                  <a:solidFill>
                    <a:srgbClr val="000000"/>
                  </a:solidFill>
                  <a:effectLst/>
                  <a:latin typeface="Times New Roman" panose="02020603050405020304" pitchFamily="18" charset="0"/>
                  <a:ea typeface="SimSun" panose="02010600030101010101" pitchFamily="2" charset="-122"/>
                </a:endParaRPr>
              </a:p>
              <a:p>
                <a:pPr marL="342900" marR="0" lvl="0" indent="-342900">
                  <a:spcBef>
                    <a:spcPts val="0"/>
                  </a:spcBef>
                  <a:spcAft>
                    <a:spcPts val="500"/>
                  </a:spcAft>
                  <a:buFont typeface="Wingdings" panose="05000000000000000000" pitchFamily="2" charset="2"/>
                  <a:buChar char=""/>
                  <a:tabLst>
                    <a:tab pos="266700" algn="l"/>
                  </a:tabLst>
                </a:pPr>
                <a:r>
                  <a:rPr lang="en-US" sz="1800" b="1" dirty="0" smtClean="0">
                    <a:solidFill>
                      <a:srgbClr val="000000"/>
                    </a:solidFill>
                    <a:effectLst/>
                    <a:latin typeface="Times New Roman" panose="02020603050405020304" pitchFamily="18" charset="0"/>
                    <a:ea typeface="SimSun" panose="02010600030101010101" pitchFamily="2" charset="-122"/>
                  </a:rPr>
                  <a:t>ALGORITHM </a:t>
                </a:r>
                <a:r>
                  <a:rPr lang="en-US" sz="1800" b="1" dirty="0">
                    <a:solidFill>
                      <a:srgbClr val="000000"/>
                    </a:solidFill>
                    <a:effectLst/>
                    <a:latin typeface="Times New Roman" panose="02020603050405020304" pitchFamily="18" charset="0"/>
                    <a:ea typeface="SimSun" panose="02010600030101010101" pitchFamily="2" charset="-122"/>
                  </a:rPr>
                  <a:t>3</a:t>
                </a:r>
                <a:r>
                  <a:rPr lang="en-US" sz="1800" dirty="0">
                    <a:solidFill>
                      <a:srgbClr val="000000"/>
                    </a:solidFill>
                    <a:effectLst/>
                    <a:latin typeface="Times New Roman" panose="02020603050405020304" pitchFamily="18" charset="0"/>
                    <a:ea typeface="SimSun" panose="02010600030101010101" pitchFamily="2" charset="-122"/>
                  </a:rPr>
                  <a:t> Phase2.2 (Simulated Annealing)</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b="1" dirty="0">
                    <a:solidFill>
                      <a:srgbClr val="000000"/>
                    </a:solidFill>
                    <a:effectLst/>
                    <a:latin typeface="Times New Roman" panose="02020603050405020304" pitchFamily="18" charset="0"/>
                    <a:ea typeface="SimSun" panose="02010600030101010101" pitchFamily="2" charset="-122"/>
                  </a:rPr>
                  <a:t>Input</a:t>
                </a:r>
                <a:r>
                  <a:rPr lang="en-US" sz="1800" dirty="0">
                    <a:solidFill>
                      <a:srgbClr val="000000"/>
                    </a:solidFill>
                    <a:effectLst/>
                    <a:latin typeface="Times New Roman" panose="02020603050405020304" pitchFamily="18" charset="0"/>
                    <a:ea typeface="SimSun" panose="02010600030101010101" pitchFamily="2" charset="-122"/>
                  </a:rPr>
                  <a:t>: The training dataset, </a:t>
                </a:r>
                <a:r>
                  <a:rPr lang="en-US" sz="1800" dirty="0" err="1">
                    <a:solidFill>
                      <a:srgbClr val="000000"/>
                    </a:solidFill>
                    <a:effectLst/>
                    <a:latin typeface="Times New Roman" panose="02020603050405020304" pitchFamily="18" charset="0"/>
                    <a:ea typeface="SimSun" panose="02010600030101010101" pitchFamily="2" charset="-122"/>
                  </a:rPr>
                  <a:t>initValid</a:t>
                </a:r>
                <a:r>
                  <a:rPr lang="en-US" sz="1800" dirty="0">
                    <a:solidFill>
                      <a:srgbClr val="000000"/>
                    </a:solidFill>
                    <a:effectLst/>
                    <a:latin typeface="Times New Roman" panose="02020603050405020304" pitchFamily="18" charset="0"/>
                    <a:ea typeface="SimSun" panose="02010600030101010101" pitchFamily="2" charset="-122"/>
                  </a:rPr>
                  <a:t>, delta, T, k </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b="1" dirty="0">
                    <a:solidFill>
                      <a:srgbClr val="000000"/>
                    </a:solidFill>
                    <a:effectLst/>
                    <a:latin typeface="Times New Roman" panose="02020603050405020304" pitchFamily="18" charset="0"/>
                    <a:ea typeface="SimSun" panose="02010600030101010101" pitchFamily="2" charset="-122"/>
                  </a:rPr>
                  <a:t>Output</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bestAttr</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b="1" dirty="0">
                    <a:solidFill>
                      <a:srgbClr val="000000"/>
                    </a:solidFill>
                    <a:effectLst/>
                    <a:latin typeface="Times New Roman" panose="02020603050405020304" pitchFamily="18" charset="0"/>
                    <a:ea typeface="SimSun" panose="02010600030101010101" pitchFamily="2" charset="-122"/>
                  </a:rPr>
                  <a:t>1: for </a:t>
                </a:r>
                <a:r>
                  <a:rPr lang="en-US" sz="1800" i="1" dirty="0" err="1">
                    <a:solidFill>
                      <a:srgbClr val="000000"/>
                    </a:solidFill>
                    <a:effectLst/>
                    <a:latin typeface="Times New Roman" panose="02020603050405020304" pitchFamily="18" charset="0"/>
                    <a:ea typeface="SimSun" panose="02010600030101010101" pitchFamily="2" charset="-122"/>
                  </a:rPr>
                  <a:t>i</a:t>
                </a:r>
                <a:r>
                  <a:rPr lang="en-US" sz="1800" i="1" dirty="0">
                    <a:solidFill>
                      <a:srgbClr val="000000"/>
                    </a:solidFill>
                    <a:effectLst/>
                    <a:latin typeface="Times New Roman" panose="02020603050405020304" pitchFamily="18" charset="0"/>
                    <a:ea typeface="SimSun" panose="02010600030101010101" pitchFamily="2" charset="-122"/>
                  </a:rPr>
                  <a:t> ← 0; </a:t>
                </a:r>
                <a:r>
                  <a:rPr lang="en-US" sz="1800" i="1" dirty="0" err="1">
                    <a:solidFill>
                      <a:srgbClr val="000000"/>
                    </a:solidFill>
                    <a:effectLst/>
                    <a:latin typeface="Times New Roman" panose="02020603050405020304" pitchFamily="18" charset="0"/>
                    <a:ea typeface="SimSun" panose="02010600030101010101" pitchFamily="2" charset="-122"/>
                  </a:rPr>
                  <a:t>i</a:t>
                </a:r>
                <a:r>
                  <a:rPr lang="en-US" sz="1800" i="1"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i="1">
                        <a:solidFill>
                          <a:srgbClr val="000000"/>
                        </a:solidFill>
                        <a:effectLst/>
                        <a:latin typeface="Cambria Math" panose="02040503050406030204" pitchFamily="18" charset="0"/>
                        <a:ea typeface="SimSun" panose="02010600030101010101" pitchFamily="2" charset="-122"/>
                      </a:rPr>
                      <m:t>≤</m:t>
                    </m:r>
                  </m:oMath>
                </a14:m>
                <a:r>
                  <a:rPr lang="en-US" sz="1800" i="1" dirty="0">
                    <a:solidFill>
                      <a:srgbClr val="000000"/>
                    </a:solidFill>
                    <a:effectLst/>
                    <a:latin typeface="Times New Roman" panose="02020603050405020304" pitchFamily="18" charset="0"/>
                    <a:ea typeface="SimSun" panose="02010600030101010101" pitchFamily="2" charset="-122"/>
                  </a:rPr>
                  <a:t> n; </a:t>
                </a:r>
                <a:r>
                  <a:rPr lang="en-US" sz="1800" i="1" dirty="0" err="1">
                    <a:solidFill>
                      <a:srgbClr val="000000"/>
                    </a:solidFill>
                    <a:effectLst/>
                    <a:latin typeface="Times New Roman" panose="02020603050405020304" pitchFamily="18" charset="0"/>
                    <a:ea typeface="SimSun" panose="02010600030101010101" pitchFamily="2" charset="-122"/>
                  </a:rPr>
                  <a:t>i</a:t>
                </a:r>
                <a:r>
                  <a:rPr lang="en-US" sz="1800" i="1" dirty="0">
                    <a:solidFill>
                      <a:srgbClr val="000000"/>
                    </a:solidFill>
                    <a:effectLst/>
                    <a:latin typeface="Times New Roman" panose="02020603050405020304" pitchFamily="18" charset="0"/>
                    <a:ea typeface="SimSun" panose="02010600030101010101" pitchFamily="2" charset="-122"/>
                  </a:rPr>
                  <a:t>++ </a:t>
                </a:r>
                <a:r>
                  <a:rPr lang="en-US" sz="1800" b="1" dirty="0">
                    <a:solidFill>
                      <a:srgbClr val="000000"/>
                    </a:solidFill>
                    <a:effectLst/>
                    <a:latin typeface="Times New Roman" panose="02020603050405020304" pitchFamily="18" charset="0"/>
                    <a:ea typeface="SimSun" panose="02010600030101010101" pitchFamily="2" charset="-122"/>
                  </a:rPr>
                  <a:t>do</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2: 	new </a:t>
                </a:r>
                <a:r>
                  <a:rPr lang="en-US" sz="1800" dirty="0" err="1">
                    <a:solidFill>
                      <a:srgbClr val="000000"/>
                    </a:solidFill>
                    <a:effectLst/>
                    <a:latin typeface="Times New Roman" panose="02020603050405020304" pitchFamily="18" charset="0"/>
                    <a:ea typeface="SimSun" panose="02010600030101010101" pitchFamily="2" charset="-122"/>
                  </a:rPr>
                  <a:t>Attr</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808080"/>
                    </a:solidFill>
                    <a:effectLst/>
                    <a:latin typeface="Times New Roman" panose="02020603050405020304" pitchFamily="18" charset="0"/>
                    <a:ea typeface="SimSun" panose="02010600030101010101" pitchFamily="2" charset="-122"/>
                  </a:rPr>
                  <a:t> </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GenAttributes</a:t>
                </a:r>
                <a:r>
                  <a:rPr lang="en-US" sz="1800" dirty="0">
                    <a:solidFill>
                      <a:srgbClr val="000000"/>
                    </a:solidFill>
                    <a:effectLst/>
                    <a:latin typeface="Times New Roman" panose="02020603050405020304" pitchFamily="18" charset="0"/>
                    <a:ea typeface="SimSun" panose="02010600030101010101" pitchFamily="2" charset="-122"/>
                  </a:rPr>
                  <a:t>(</a:t>
                </a:r>
                <a:r>
                  <a:rPr lang="en-US" sz="1800" dirty="0" err="1">
                    <a:solidFill>
                      <a:srgbClr val="000000"/>
                    </a:solidFill>
                    <a:effectLst/>
                    <a:latin typeface="Times New Roman" panose="02020603050405020304" pitchFamily="18" charset="0"/>
                    <a:ea typeface="SimSun" panose="02010600030101010101" pitchFamily="2" charset="-122"/>
                  </a:rPr>
                  <a:t>bestAttr</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subAttr</a:t>
                </a:r>
                <a:r>
                  <a:rPr lang="en-US" sz="1800" dirty="0">
                    <a:solidFill>
                      <a:srgbClr val="000000"/>
                    </a:solidFill>
                    <a:effectLst/>
                    <a:latin typeface="Times New Roman" panose="02020603050405020304" pitchFamily="18" charset="0"/>
                    <a:ea typeface="SimSun" panose="02010600030101010101" pitchFamily="2" charset="-122"/>
                  </a:rPr>
                  <a:t>, delta);</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3:	validation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AC(new </a:t>
                </a:r>
                <a:r>
                  <a:rPr lang="en-US" sz="1800" dirty="0" err="1">
                    <a:solidFill>
                      <a:srgbClr val="000000"/>
                    </a:solidFill>
                    <a:effectLst/>
                    <a:latin typeface="Times New Roman" panose="02020603050405020304" pitchFamily="18" charset="0"/>
                    <a:ea typeface="SimSun" panose="02010600030101010101" pitchFamily="2" charset="-122"/>
                  </a:rPr>
                  <a:t>Attr</a:t>
                </a:r>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4:	</a:t>
                </a:r>
                <a:r>
                  <a:rPr lang="en-US" sz="1800" b="1" dirty="0">
                    <a:solidFill>
                      <a:srgbClr val="000000"/>
                    </a:solidFill>
                    <a:effectLst/>
                    <a:latin typeface="Times New Roman" panose="02020603050405020304" pitchFamily="18" charset="0"/>
                    <a:ea typeface="SimSun" panose="02010600030101010101" pitchFamily="2" charset="-122"/>
                  </a:rPr>
                  <a:t>if </a:t>
                </a:r>
                <a:r>
                  <a:rPr lang="en-US" sz="1800" dirty="0">
                    <a:solidFill>
                      <a:srgbClr val="000000"/>
                    </a:solidFill>
                    <a:effectLst/>
                    <a:latin typeface="Times New Roman" panose="02020603050405020304" pitchFamily="18" charset="0"/>
                    <a:ea typeface="SimSun" panose="02010600030101010101" pitchFamily="2" charset="-122"/>
                  </a:rPr>
                  <a:t>validation &gt; </a:t>
                </a:r>
                <a:r>
                  <a:rPr lang="en-US" sz="1800" dirty="0" err="1">
                    <a:solidFill>
                      <a:srgbClr val="000000"/>
                    </a:solidFill>
                    <a:effectLst/>
                    <a:latin typeface="Times New Roman" panose="02020603050405020304" pitchFamily="18" charset="0"/>
                    <a:ea typeface="SimSun" panose="02010600030101010101" pitchFamily="2" charset="-122"/>
                  </a:rPr>
                  <a:t>initValid</a:t>
                </a:r>
                <a:r>
                  <a:rPr lang="en-US" sz="1800" dirty="0">
                    <a:solidFill>
                      <a:srgbClr val="000000"/>
                    </a:solidFill>
                    <a:effectLst/>
                    <a:latin typeface="Times New Roman" panose="02020603050405020304" pitchFamily="18" charset="0"/>
                    <a:ea typeface="SimSun" panose="02010600030101010101" pitchFamily="2" charset="-122"/>
                  </a:rPr>
                  <a:t> </a:t>
                </a:r>
                <a:r>
                  <a:rPr lang="en-US" sz="1800" b="1" dirty="0">
                    <a:solidFill>
                      <a:srgbClr val="000000"/>
                    </a:solidFill>
                    <a:effectLst/>
                    <a:latin typeface="Times New Roman" panose="02020603050405020304" pitchFamily="18" charset="0"/>
                    <a:ea typeface="SimSun" panose="02010600030101010101" pitchFamily="2" charset="-122"/>
                  </a:rPr>
                  <a:t>then</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5:		</a:t>
                </a:r>
                <a:r>
                  <a:rPr lang="en-US" sz="1800" dirty="0" err="1">
                    <a:solidFill>
                      <a:srgbClr val="000000"/>
                    </a:solidFill>
                    <a:effectLst/>
                    <a:latin typeface="Times New Roman" panose="02020603050405020304" pitchFamily="18" charset="0"/>
                    <a:ea typeface="SimSun" panose="02010600030101010101" pitchFamily="2" charset="-122"/>
                  </a:rPr>
                  <a:t>initValid</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validation;</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6:		</a:t>
                </a:r>
                <a:r>
                  <a:rPr lang="en-US" sz="1800" dirty="0" err="1">
                    <a:solidFill>
                      <a:srgbClr val="000000"/>
                    </a:solidFill>
                    <a:effectLst/>
                    <a:latin typeface="Times New Roman" panose="02020603050405020304" pitchFamily="18" charset="0"/>
                    <a:ea typeface="SimSun" panose="02010600030101010101" pitchFamily="2" charset="-122"/>
                  </a:rPr>
                  <a:t>bestAttr</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new </a:t>
                </a:r>
                <a:r>
                  <a:rPr lang="en-US" sz="1800" dirty="0" err="1">
                    <a:solidFill>
                      <a:srgbClr val="000000"/>
                    </a:solidFill>
                    <a:effectLst/>
                    <a:latin typeface="Times New Roman" panose="02020603050405020304" pitchFamily="18" charset="0"/>
                    <a:ea typeface="SimSun" panose="02010600030101010101" pitchFamily="2" charset="-122"/>
                  </a:rPr>
                  <a:t>Attr</a:t>
                </a:r>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7:		</a:t>
                </a:r>
                <a:r>
                  <a:rPr lang="en-US" sz="1800" dirty="0" err="1">
                    <a:solidFill>
                      <a:srgbClr val="000000"/>
                    </a:solidFill>
                    <a:effectLst/>
                    <a:latin typeface="Times New Roman" panose="02020603050405020304" pitchFamily="18" charset="0"/>
                    <a:ea typeface="SimSun" panose="02010600030101010101" pitchFamily="2" charset="-122"/>
                  </a:rPr>
                  <a:t>subAttr</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allAttr</a:t>
                </a:r>
                <a:r>
                  <a:rPr lang="en-US" sz="1800" dirty="0">
                    <a:solidFill>
                      <a:srgbClr val="000000"/>
                    </a:solidFill>
                    <a:effectLst/>
                    <a:latin typeface="Times New Roman" panose="02020603050405020304" pitchFamily="18" charset="0"/>
                    <a:ea typeface="SimSun" panose="02010600030101010101" pitchFamily="2" charset="-122"/>
                  </a:rPr>
                  <a:t> - </a:t>
                </a:r>
                <a:r>
                  <a:rPr lang="en-US" sz="1800" dirty="0" err="1">
                    <a:solidFill>
                      <a:srgbClr val="000000"/>
                    </a:solidFill>
                    <a:effectLst/>
                    <a:latin typeface="Times New Roman" panose="02020603050405020304" pitchFamily="18" charset="0"/>
                    <a:ea typeface="SimSun" panose="02010600030101010101" pitchFamily="2" charset="-122"/>
                  </a:rPr>
                  <a:t>bestAttr</a:t>
                </a:r>
                <a:r>
                  <a:rPr lang="en-US" sz="1800" dirty="0">
                    <a:solidFill>
                      <a:srgbClr val="000000"/>
                    </a:solidFill>
                    <a:effectLst/>
                    <a:latin typeface="Times New Roman" panose="020206030504050203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8:		</a:t>
                </a:r>
                <a:r>
                  <a:rPr lang="en-US" sz="1800" dirty="0" err="1">
                    <a:solidFill>
                      <a:srgbClr val="000000"/>
                    </a:solidFill>
                    <a:effectLst/>
                    <a:latin typeface="Times New Roman" panose="02020603050405020304" pitchFamily="18" charset="0"/>
                    <a:ea typeface="SimSun" panose="02010600030101010101" pitchFamily="2" charset="-122"/>
                  </a:rPr>
                  <a:t>i</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0;</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9:	</a:t>
                </a:r>
                <a:r>
                  <a:rPr lang="en-US" sz="1800" b="1" dirty="0">
                    <a:solidFill>
                      <a:srgbClr val="000000"/>
                    </a:solidFill>
                    <a:effectLst/>
                    <a:latin typeface="Times New Roman" panose="02020603050405020304" pitchFamily="18" charset="0"/>
                    <a:ea typeface="SimSun" panose="02010600030101010101" pitchFamily="2" charset="-122"/>
                  </a:rPr>
                  <a:t>else</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10:		</a:t>
                </a:r>
                <a14:m>
                  <m:oMath xmlns:m="http://schemas.openxmlformats.org/officeDocument/2006/math">
                    <m:r>
                      <a:rPr lang="en-US" sz="1800">
                        <a:solidFill>
                          <a:srgbClr val="000000"/>
                        </a:solidFill>
                        <a:effectLst/>
                        <a:latin typeface="Cambria Math" panose="02040503050406030204" pitchFamily="18" charset="0"/>
                        <a:ea typeface="SimSun" panose="02010600030101010101" pitchFamily="2" charset="-122"/>
                        <a:cs typeface="Cambria Math" panose="02040503050406030204" pitchFamily="18" charset="0"/>
                      </a:rPr>
                      <m:t>∆</m:t>
                    </m:r>
                  </m:oMath>
                </a14:m>
                <a:r>
                  <a:rPr lang="en-US" sz="1800" dirty="0">
                    <a:solidFill>
                      <a:srgbClr val="000000"/>
                    </a:solidFill>
                    <a:effectLst/>
                    <a:latin typeface="Times New Roman" panose="02020603050405020304" pitchFamily="18" charset="0"/>
                    <a:ea typeface="SimSun" panose="02010600030101010101" pitchFamily="2" charset="-122"/>
                    <a:cs typeface="Cambria Math" panose="02040503050406030204" pitchFamily="18" charset="0"/>
                  </a:rPr>
                  <a:t>f = </a:t>
                </a:r>
                <a:r>
                  <a:rPr lang="en-US" sz="1800" dirty="0">
                    <a:solidFill>
                      <a:srgbClr val="000000"/>
                    </a:solidFill>
                    <a:effectLst/>
                    <a:latin typeface="Times New Roman" panose="02020603050405020304" pitchFamily="18" charset="0"/>
                    <a:ea typeface="SimSun" panose="02010600030101010101" pitchFamily="2" charset="-122"/>
                  </a:rPr>
                  <a:t>| validation - </a:t>
                </a:r>
                <a:r>
                  <a:rPr lang="en-US" sz="1800" dirty="0" err="1">
                    <a:solidFill>
                      <a:srgbClr val="000000"/>
                    </a:solidFill>
                    <a:effectLst/>
                    <a:latin typeface="Times New Roman" panose="02020603050405020304" pitchFamily="18" charset="0"/>
                    <a:ea typeface="SimSun" panose="02010600030101010101" pitchFamily="2" charset="-122"/>
                  </a:rPr>
                  <a:t>initValid</a:t>
                </a:r>
                <a:r>
                  <a:rPr lang="en-US" sz="1800" dirty="0">
                    <a:solidFill>
                      <a:srgbClr val="000000"/>
                    </a:solidFill>
                    <a:effectLst/>
                    <a:latin typeface="Times New Roman" panose="02020603050405020304" pitchFamily="18" charset="0"/>
                    <a:ea typeface="SimSun" panose="02010600030101010101" pitchFamily="2" charset="-122"/>
                  </a:rPr>
                  <a:t> |</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11:		r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random r(0,1)</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12:		</a:t>
                </a:r>
                <a:r>
                  <a:rPr lang="en-US" sz="1800" b="1" dirty="0">
                    <a:solidFill>
                      <a:srgbClr val="000000"/>
                    </a:solidFill>
                    <a:effectLst/>
                    <a:latin typeface="Times New Roman" panose="02020603050405020304" pitchFamily="18" charset="0"/>
                    <a:ea typeface="SimSun" panose="02010600030101010101" pitchFamily="2" charset="-122"/>
                  </a:rPr>
                  <a:t>if </a:t>
                </a:r>
                <a:r>
                  <a:rPr lang="en-US" sz="1800" dirty="0">
                    <a:solidFill>
                      <a:srgbClr val="000000"/>
                    </a:solidFill>
                    <a:effectLst/>
                    <a:latin typeface="Times New Roman" panose="02020603050405020304" pitchFamily="18" charset="0"/>
                    <a:ea typeface="SimSun" panose="02010600030101010101" pitchFamily="2" charset="-122"/>
                  </a:rPr>
                  <a:t>r &gt; </a:t>
                </a:r>
                <a:r>
                  <a:rPr lang="en-US" sz="1800" dirty="0" err="1">
                    <a:solidFill>
                      <a:srgbClr val="000000"/>
                    </a:solidFill>
                    <a:effectLst/>
                    <a:latin typeface="Times New Roman" panose="02020603050405020304" pitchFamily="18" charset="0"/>
                    <a:ea typeface="SimSun" panose="02010600030101010101" pitchFamily="2" charset="-122"/>
                  </a:rPr>
                  <a:t>exp</a:t>
                </a:r>
                <a:r>
                  <a:rPr lang="en-US" sz="1800" dirty="0">
                    <a:solidFill>
                      <a:srgbClr val="000000"/>
                    </a:solidFill>
                    <a:effectLst/>
                    <a:latin typeface="Times New Roman" panose="02020603050405020304" pitchFamily="18" charset="0"/>
                    <a:ea typeface="SimSun" panose="02010600030101010101" pitchFamily="2" charset="-122"/>
                  </a:rPr>
                  <a:t>(-</a:t>
                </a:r>
                <a14:m>
                  <m:oMath xmlns:m="http://schemas.openxmlformats.org/officeDocument/2006/math">
                    <m:r>
                      <a:rPr lang="en-US" sz="1800">
                        <a:solidFill>
                          <a:srgbClr val="000000"/>
                        </a:solidFill>
                        <a:effectLst/>
                        <a:latin typeface="Cambria Math" panose="02040503050406030204" pitchFamily="18" charset="0"/>
                        <a:ea typeface="SimSun" panose="02010600030101010101" pitchFamily="2" charset="-122"/>
                        <a:cs typeface="Cambria Math" panose="02040503050406030204" pitchFamily="18" charset="0"/>
                      </a:rPr>
                      <m:t>∆</m:t>
                    </m:r>
                  </m:oMath>
                </a14:m>
                <a:r>
                  <a:rPr lang="en-US" sz="1800" dirty="0">
                    <a:solidFill>
                      <a:srgbClr val="000000"/>
                    </a:solidFill>
                    <a:effectLst/>
                    <a:latin typeface="Times New Roman" panose="02020603050405020304" pitchFamily="18" charset="0"/>
                    <a:ea typeface="SimSun" panose="02010600030101010101" pitchFamily="2" charset="-122"/>
                  </a:rPr>
                  <a:t>f / </a:t>
                </a:r>
                <a:r>
                  <a:rPr lang="en-US" sz="1800" dirty="0" err="1">
                    <a:solidFill>
                      <a:srgbClr val="000000"/>
                    </a:solidFill>
                    <a:effectLst/>
                    <a:latin typeface="Times New Roman" panose="02020603050405020304" pitchFamily="18" charset="0"/>
                    <a:ea typeface="SimSun" panose="02010600030101010101" pitchFamily="2" charset="-122"/>
                  </a:rPr>
                  <a:t>kT</a:t>
                </a:r>
                <a:r>
                  <a:rPr lang="en-US" sz="1800" dirty="0">
                    <a:solidFill>
                      <a:srgbClr val="000000"/>
                    </a:solidFill>
                    <a:effectLst/>
                    <a:latin typeface="Times New Roman" panose="02020603050405020304" pitchFamily="18" charset="0"/>
                    <a:ea typeface="SimSun" panose="02010600030101010101" pitchFamily="2" charset="-122"/>
                  </a:rPr>
                  <a:t>) </a:t>
                </a:r>
                <a:r>
                  <a:rPr lang="en-US" sz="1800" b="1" dirty="0">
                    <a:solidFill>
                      <a:srgbClr val="000000"/>
                    </a:solidFill>
                    <a:effectLst/>
                    <a:latin typeface="Times New Roman" panose="02020603050405020304" pitchFamily="18" charset="0"/>
                    <a:ea typeface="SimSun" panose="02010600030101010101" pitchFamily="2" charset="-122"/>
                  </a:rPr>
                  <a:t>then</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13:			</a:t>
                </a:r>
                <a:r>
                  <a:rPr lang="en-US" sz="1800" dirty="0" err="1">
                    <a:solidFill>
                      <a:srgbClr val="000000"/>
                    </a:solidFill>
                    <a:effectLst/>
                    <a:latin typeface="Times New Roman" panose="02020603050405020304" pitchFamily="18" charset="0"/>
                    <a:ea typeface="SimSun" panose="02010600030101010101" pitchFamily="2" charset="-122"/>
                  </a:rPr>
                  <a:t>initValid</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validation;</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14:			</a:t>
                </a:r>
                <a:r>
                  <a:rPr lang="en-US" sz="1800" dirty="0" err="1">
                    <a:solidFill>
                      <a:srgbClr val="000000"/>
                    </a:solidFill>
                    <a:effectLst/>
                    <a:latin typeface="Times New Roman" panose="02020603050405020304" pitchFamily="18" charset="0"/>
                    <a:ea typeface="SimSun" panose="02010600030101010101" pitchFamily="2" charset="-122"/>
                  </a:rPr>
                  <a:t>bestAttr</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new </a:t>
                </a:r>
                <a:r>
                  <a:rPr lang="en-US" sz="1800" dirty="0" err="1">
                    <a:solidFill>
                      <a:srgbClr val="000000"/>
                    </a:solidFill>
                    <a:effectLst/>
                    <a:latin typeface="Times New Roman" panose="02020603050405020304" pitchFamily="18" charset="0"/>
                    <a:ea typeface="SimSun" panose="02010600030101010101" pitchFamily="2" charset="-122"/>
                  </a:rPr>
                  <a:t>Attr</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15:			</a:t>
                </a:r>
                <a:r>
                  <a:rPr lang="en-US" sz="1800" dirty="0" err="1">
                    <a:solidFill>
                      <a:srgbClr val="000000"/>
                    </a:solidFill>
                    <a:effectLst/>
                    <a:latin typeface="Times New Roman" panose="02020603050405020304" pitchFamily="18" charset="0"/>
                    <a:ea typeface="SimSun" panose="02010600030101010101" pitchFamily="2" charset="-122"/>
                  </a:rPr>
                  <a:t>subAttr</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allAttr</a:t>
                </a:r>
                <a:r>
                  <a:rPr lang="en-US" sz="1800" dirty="0">
                    <a:solidFill>
                      <a:srgbClr val="000000"/>
                    </a:solidFill>
                    <a:effectLst/>
                    <a:latin typeface="Times New Roman" panose="02020603050405020304" pitchFamily="18" charset="0"/>
                    <a:ea typeface="SimSun" panose="02010600030101010101" pitchFamily="2" charset="-122"/>
                  </a:rPr>
                  <a:t> - </a:t>
                </a:r>
                <a:r>
                  <a:rPr lang="en-US" sz="1800" dirty="0" err="1">
                    <a:solidFill>
                      <a:srgbClr val="000000"/>
                    </a:solidFill>
                    <a:effectLst/>
                    <a:latin typeface="Times New Roman" panose="02020603050405020304" pitchFamily="18" charset="0"/>
                    <a:ea typeface="SimSun" panose="02010600030101010101" pitchFamily="2" charset="-122"/>
                  </a:rPr>
                  <a:t>bestAttr</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16:			</a:t>
                </a:r>
                <a:r>
                  <a:rPr lang="en-US" sz="1800" dirty="0" err="1">
                    <a:solidFill>
                      <a:srgbClr val="000000"/>
                    </a:solidFill>
                    <a:effectLst/>
                    <a:latin typeface="Times New Roman" panose="02020603050405020304" pitchFamily="18" charset="0"/>
                    <a:ea typeface="SimSun" panose="02010600030101010101" pitchFamily="2" charset="-122"/>
                  </a:rPr>
                  <a:t>i</a:t>
                </a:r>
                <a:r>
                  <a:rPr lang="en-US" sz="1800" dirty="0">
                    <a:solidFill>
                      <a:srgbClr val="000000"/>
                    </a:solidFill>
                    <a:effectLst/>
                    <a:latin typeface="Times New Roman" panose="02020603050405020304" pitchFamily="18" charset="0"/>
                    <a:ea typeface="SimSun" panose="02010600030101010101" pitchFamily="2" charset="-122"/>
                  </a:rPr>
                  <a:t> </a:t>
                </a:r>
                <a14:m>
                  <m:oMath xmlns:m="http://schemas.openxmlformats.org/officeDocument/2006/math">
                    <m:r>
                      <a:rPr lang="en-US" sz="1800">
                        <a:solidFill>
                          <a:srgbClr val="808080"/>
                        </a:solidFill>
                        <a:effectLst/>
                        <a:latin typeface="Cambria Math" panose="02040503050406030204" pitchFamily="18" charset="0"/>
                        <a:ea typeface="SimSun" panose="02010600030101010101" pitchFamily="2" charset="-122"/>
                      </a:rPr>
                      <m:t>≔</m:t>
                    </m:r>
                  </m:oMath>
                </a14:m>
                <a:r>
                  <a:rPr lang="en-US" sz="1800" dirty="0">
                    <a:solidFill>
                      <a:srgbClr val="000000"/>
                    </a:solidFill>
                    <a:effectLst/>
                    <a:latin typeface="Times New Roman" panose="02020603050405020304" pitchFamily="18" charset="0"/>
                    <a:ea typeface="SimSun" panose="02010600030101010101" pitchFamily="2" charset="-122"/>
                  </a:rPr>
                  <a:t> 0;</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17:		</a:t>
                </a:r>
                <a:r>
                  <a:rPr lang="en-US" sz="1800" b="1" dirty="0">
                    <a:solidFill>
                      <a:srgbClr val="000000"/>
                    </a:solidFill>
                    <a:effectLst/>
                    <a:latin typeface="Times New Roman" panose="02020603050405020304" pitchFamily="18" charset="0"/>
                    <a:ea typeface="SimSun" panose="02010600030101010101" pitchFamily="2" charset="-122"/>
                  </a:rPr>
                  <a:t>end if</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18:	</a:t>
                </a:r>
                <a:r>
                  <a:rPr lang="en-US" sz="1800" b="1" dirty="0">
                    <a:solidFill>
                      <a:srgbClr val="000000"/>
                    </a:solidFill>
                    <a:effectLst/>
                    <a:latin typeface="Times New Roman" panose="02020603050405020304" pitchFamily="18" charset="0"/>
                    <a:ea typeface="SimSun" panose="02010600030101010101" pitchFamily="2" charset="-122"/>
                  </a:rPr>
                  <a:t>end if</a:t>
                </a:r>
                <a:endParaRPr lang="en-US" sz="1800" dirty="0">
                  <a:effectLst/>
                  <a:latin typeface="Times New Roman" panose="02020603050405020304" pitchFamily="18" charset="0"/>
                  <a:ea typeface="SimSun" panose="02010600030101010101" pitchFamily="2" charset="-122"/>
                </a:endParaRPr>
              </a:p>
              <a:p>
                <a:pPr marL="0" marR="0">
                  <a:spcAft>
                    <a:spcPts val="500"/>
                  </a:spcAft>
                </a:pPr>
                <a:r>
                  <a:rPr lang="en-US" sz="1800" dirty="0">
                    <a:solidFill>
                      <a:srgbClr val="000000"/>
                    </a:solidFill>
                    <a:effectLst/>
                    <a:latin typeface="Times New Roman" panose="02020603050405020304" pitchFamily="18" charset="0"/>
                    <a:ea typeface="SimSun" panose="02010600030101010101" pitchFamily="2" charset="-122"/>
                  </a:rPr>
                  <a:t>19: </a:t>
                </a:r>
                <a:r>
                  <a:rPr lang="en-US" sz="1800" b="1" dirty="0">
                    <a:solidFill>
                      <a:srgbClr val="000000"/>
                    </a:solidFill>
                    <a:effectLst/>
                    <a:latin typeface="Times New Roman" panose="02020603050405020304" pitchFamily="18" charset="0"/>
                    <a:ea typeface="SimSun" panose="02010600030101010101" pitchFamily="2" charset="-122"/>
                  </a:rPr>
                  <a:t>end for</a:t>
                </a:r>
                <a:endParaRPr lang="en-US" sz="1800" dirty="0">
                  <a:effectLst/>
                  <a:latin typeface="Times New Roman" panose="02020603050405020304" pitchFamily="18" charset="0"/>
                  <a:ea typeface="SimSun" panose="02010600030101010101" pitchFamily="2" charset="-122"/>
                </a:endParaRPr>
              </a:p>
              <a:p>
                <a:r>
                  <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a:t>
                </a: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return </a:t>
                </a:r>
                <a:r>
                  <a:rPr lang="en-US" sz="16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bestAttr</a:t>
                </a:r>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10423158" y="1983918"/>
                <a:ext cx="9150350" cy="8184292"/>
              </a:xfrm>
              <a:prstGeom prst="rect">
                <a:avLst/>
              </a:prstGeom>
              <a:blipFill>
                <a:blip r:embed="rId2"/>
                <a:stretch>
                  <a:fillRect l="-600"/>
                </a:stretch>
              </a:blipFill>
            </p:spPr>
            <p:txBody>
              <a:bodyPr/>
              <a:lstStyle/>
              <a:p>
                <a:r>
                  <a:rPr lang="en-US">
                    <a:noFill/>
                  </a:rPr>
                  <a:t> </a:t>
                </a:r>
              </a:p>
            </p:txBody>
          </p:sp>
        </mc:Fallback>
      </mc:AlternateContent>
      <p:sp>
        <p:nvSpPr>
          <p:cNvPr id="2" name="Slide Number Placeholder 1"/>
          <p:cNvSpPr>
            <a:spLocks noGrp="1"/>
          </p:cNvSpPr>
          <p:nvPr>
            <p:ph type="sldNum" sz="quarter" idx="7"/>
          </p:nvPr>
        </p:nvSpPr>
        <p:spPr/>
        <p:txBody>
          <a:bodyPr/>
          <a:lstStyle/>
          <a:p>
            <a:fld id="{B6F15528-21DE-4FAA-801E-634DDDAF4B2B}" type="slidenum">
              <a:rPr lang="en-US" smtClean="0"/>
              <a:t>22</a:t>
            </a:fld>
            <a:endParaRPr lang="en-US"/>
          </a:p>
        </p:txBody>
      </p:sp>
    </p:spTree>
    <p:extLst>
      <p:ext uri="{BB962C8B-B14F-4D97-AF65-F5344CB8AC3E}">
        <p14:creationId xmlns:p14="http://schemas.microsoft.com/office/powerpoint/2010/main" val="10386356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1313821"/>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a:t>
            </a:r>
            <a:r>
              <a:rPr lang="vi-VN" sz="3600" spc="360" dirty="0" smtClean="0">
                <a:latin typeface="Tahoma" panose="020B0604030504040204" pitchFamily="34" charset="0"/>
                <a:ea typeface="Tahoma" panose="020B0604030504040204" pitchFamily="34" charset="0"/>
                <a:cs typeface="Tahoma" panose="020B0604030504040204" pitchFamily="34" charset="0"/>
              </a:rPr>
              <a:t>3.1</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spc="360" dirty="0">
                <a:latin typeface="Tahoma" panose="020B0604030504040204" pitchFamily="34" charset="0"/>
                <a:ea typeface="Tahoma" panose="020B0604030504040204" pitchFamily="34" charset="0"/>
                <a:cs typeface="Tahoma" panose="020B0604030504040204" pitchFamily="34" charset="0"/>
              </a:rPr>
              <a:t>Thực nghiệm </a:t>
            </a:r>
            <a:r>
              <a:rPr lang="vi-VN" sz="3600" spc="360" dirty="0" smtClean="0">
                <a:latin typeface="Tahoma" panose="020B0604030504040204" pitchFamily="34" charset="0"/>
                <a:ea typeface="Tahoma" panose="020B0604030504040204" pitchFamily="34" charset="0"/>
                <a:cs typeface="Tahoma" panose="020B0604030504040204" pitchFamily="34" charset="0"/>
              </a:rPr>
              <a:t>cải tiến bằng </a:t>
            </a:r>
            <a:r>
              <a:rPr lang="en-US" sz="3600" dirty="0" err="1">
                <a:latin typeface="Tahoma" panose="020B0604030504040204" pitchFamily="34" charset="0"/>
                <a:ea typeface="Tahoma" panose="020B0604030504040204" pitchFamily="34" charset="0"/>
                <a:cs typeface="Tahoma" panose="020B0604030504040204" pitchFamily="34" charset="0"/>
              </a:rPr>
              <a:t>thuật</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a:latin typeface="Tahoma" panose="020B0604030504040204" pitchFamily="34" charset="0"/>
                <a:ea typeface="Tahoma" panose="020B0604030504040204" pitchFamily="34" charset="0"/>
                <a:cs typeface="Tahoma" panose="020B0604030504040204" pitchFamily="34" charset="0"/>
              </a:rPr>
              <a:t>toán</a:t>
            </a:r>
            <a:r>
              <a:rPr lang="en-US" sz="3600" dirty="0">
                <a:latin typeface="Tahoma" panose="020B0604030504040204" pitchFamily="34" charset="0"/>
                <a:ea typeface="Tahoma" panose="020B0604030504040204" pitchFamily="34" charset="0"/>
                <a:cs typeface="Tahoma" panose="020B0604030504040204" pitchFamily="34" charset="0"/>
              </a:rPr>
              <a:t> </a:t>
            </a:r>
            <a:r>
              <a:rPr lang="vi-VN" sz="3600" dirty="0">
                <a:latin typeface="Tahoma" panose="020B0604030504040204" pitchFamily="34" charset="0"/>
                <a:ea typeface="Tahoma" panose="020B0604030504040204" pitchFamily="34" charset="0"/>
                <a:cs typeface="Tahoma" panose="020B0604030504040204" pitchFamily="34" charset="0"/>
              </a:rPr>
              <a:t>luyện </a:t>
            </a:r>
            <a:r>
              <a:rPr lang="vi-VN" sz="3600" dirty="0" smtClean="0">
                <a:latin typeface="Tahoma" panose="020B0604030504040204" pitchFamily="34" charset="0"/>
                <a:ea typeface="Tahoma" panose="020B0604030504040204" pitchFamily="34" charset="0"/>
                <a:cs typeface="Tahoma" panose="020B0604030504040204" pitchFamily="34" charset="0"/>
              </a:rPr>
              <a:t>thép</a:t>
            </a: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1115898" y="4464050"/>
            <a:ext cx="6781800" cy="1107996"/>
          </a:xfrm>
          <a:prstGeom prst="rect">
            <a:avLst/>
          </a:prstGeom>
        </p:spPr>
        <p:txBody>
          <a:bodyPr wrap="square">
            <a:spAutoFit/>
          </a:bodyPr>
          <a:lstStyle/>
          <a:p>
            <a:pPr algn="just"/>
            <a:r>
              <a:rPr lang="vi-VN" sz="2200" dirty="0" smtClean="0">
                <a:latin typeface="Tahoma" panose="020B0604030504040204" pitchFamily="34" charset="0"/>
                <a:ea typeface="Tahoma" panose="020B0604030504040204" pitchFamily="34" charset="0"/>
                <a:cs typeface="Tahoma" panose="020B0604030504040204" pitchFamily="34" charset="0"/>
              </a:rPr>
              <a:t>         Cũng tương tự như các tiếp cận bằng ý tưởng thuật toán leo đồi, phần thực nghiệm này cũng sẽ chỉ tập trung vào tập dữ liệu MailSpam.</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9912350" y="2522319"/>
            <a:ext cx="7467600" cy="646331"/>
          </a:xfrm>
          <a:prstGeom prst="rect">
            <a:avLst/>
          </a:prstGeom>
        </p:spPr>
        <p:txBody>
          <a:bodyPr wrap="square">
            <a:spAutoFit/>
          </a:bodyPr>
          <a:lstStyle/>
          <a:p>
            <a:pPr algn="ct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Hình</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minh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họa</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việc</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chia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với</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mốc</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Entropy = 0.8</a:t>
            </a:r>
            <a:r>
              <a:rPr lang="vi-VN"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3</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endParaRPr lang="vi-VN"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trên</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tập</a:t>
            </a:r>
            <a:r>
              <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MailSpam</a:t>
            </a:r>
            <a:endParaRPr lang="en-US" sz="18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9074150" y="3184797"/>
            <a:ext cx="8723767" cy="5410200"/>
          </a:xfrm>
          <a:prstGeom prst="rect">
            <a:avLst/>
          </a:prstGeom>
        </p:spPr>
      </p:pic>
      <p:sp>
        <p:nvSpPr>
          <p:cNvPr id="3" name="Slide Number Placeholder 2"/>
          <p:cNvSpPr>
            <a:spLocks noGrp="1"/>
          </p:cNvSpPr>
          <p:nvPr>
            <p:ph type="sldNum" sz="quarter" idx="7"/>
          </p:nvPr>
        </p:nvSpPr>
        <p:spPr/>
        <p:txBody>
          <a:bodyPr/>
          <a:lstStyle/>
          <a:p>
            <a:fld id="{B6F15528-21DE-4FAA-801E-634DDDAF4B2B}" type="slidenum">
              <a:rPr lang="en-US" smtClean="0"/>
              <a:t>23</a:t>
            </a:fld>
            <a:endParaRPr lang="en-US"/>
          </a:p>
        </p:txBody>
      </p:sp>
    </p:spTree>
    <p:extLst>
      <p:ext uri="{BB962C8B-B14F-4D97-AF65-F5344CB8AC3E}">
        <p14:creationId xmlns:p14="http://schemas.microsoft.com/office/powerpoint/2010/main" val="1714892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1313821"/>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a:latin typeface="Tahoma" panose="020B0604030504040204" pitchFamily="34" charset="0"/>
                <a:ea typeface="Tahoma" panose="020B0604030504040204" pitchFamily="34" charset="0"/>
                <a:cs typeface="Tahoma" panose="020B0604030504040204" pitchFamily="34" charset="0"/>
              </a:rPr>
              <a:t>4.</a:t>
            </a:r>
            <a:r>
              <a:rPr lang="vi-VN" sz="3600" spc="360" dirty="0">
                <a:latin typeface="Tahoma" panose="020B0604030504040204" pitchFamily="34" charset="0"/>
                <a:ea typeface="Tahoma" panose="020B0604030504040204" pitchFamily="34" charset="0"/>
                <a:cs typeface="Tahoma" panose="020B0604030504040204" pitchFamily="34" charset="0"/>
              </a:rPr>
              <a:t>3.1</a:t>
            </a:r>
            <a:r>
              <a:rPr lang="en-US" sz="3600" spc="360" dirty="0">
                <a:latin typeface="Tahoma" panose="020B0604030504040204" pitchFamily="34" charset="0"/>
                <a:ea typeface="Tahoma" panose="020B0604030504040204" pitchFamily="34" charset="0"/>
                <a:cs typeface="Tahoma" panose="020B0604030504040204" pitchFamily="34" charset="0"/>
              </a:rPr>
              <a:t> </a:t>
            </a:r>
            <a:r>
              <a:rPr lang="vi-VN" sz="3600" spc="360" dirty="0">
                <a:latin typeface="Tahoma" panose="020B0604030504040204" pitchFamily="34" charset="0"/>
                <a:ea typeface="Tahoma" panose="020B0604030504040204" pitchFamily="34" charset="0"/>
                <a:cs typeface="Tahoma" panose="020B0604030504040204" pitchFamily="34" charset="0"/>
              </a:rPr>
              <a:t>Thực nghiệm cải tiến bằng </a:t>
            </a:r>
            <a:r>
              <a:rPr lang="en-US" sz="3600" dirty="0" err="1">
                <a:latin typeface="Tahoma" panose="020B0604030504040204" pitchFamily="34" charset="0"/>
                <a:ea typeface="Tahoma" panose="020B0604030504040204" pitchFamily="34" charset="0"/>
                <a:cs typeface="Tahoma" panose="020B0604030504040204" pitchFamily="34" charset="0"/>
              </a:rPr>
              <a:t>thuật</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a:latin typeface="Tahoma" panose="020B0604030504040204" pitchFamily="34" charset="0"/>
                <a:ea typeface="Tahoma" panose="020B0604030504040204" pitchFamily="34" charset="0"/>
                <a:cs typeface="Tahoma" panose="020B0604030504040204" pitchFamily="34" charset="0"/>
              </a:rPr>
              <a:t>toán</a:t>
            </a:r>
            <a:r>
              <a:rPr lang="en-US" sz="3600" dirty="0">
                <a:latin typeface="Tahoma" panose="020B0604030504040204" pitchFamily="34" charset="0"/>
                <a:ea typeface="Tahoma" panose="020B0604030504040204" pitchFamily="34" charset="0"/>
                <a:cs typeface="Tahoma" panose="020B0604030504040204" pitchFamily="34" charset="0"/>
              </a:rPr>
              <a:t> </a:t>
            </a:r>
            <a:r>
              <a:rPr lang="vi-VN" sz="3600" dirty="0">
                <a:latin typeface="Tahoma" panose="020B0604030504040204" pitchFamily="34" charset="0"/>
                <a:ea typeface="Tahoma" panose="020B0604030504040204" pitchFamily="34" charset="0"/>
                <a:cs typeface="Tahoma" panose="020B0604030504040204" pitchFamily="34" charset="0"/>
              </a:rPr>
              <a:t>luyện thép</a:t>
            </a: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996950" y="3625850"/>
            <a:ext cx="7239000" cy="4343400"/>
          </a:xfrm>
          <a:prstGeom prst="rect">
            <a:avLst/>
          </a:prstGeom>
        </p:spPr>
      </p:pic>
      <p:sp>
        <p:nvSpPr>
          <p:cNvPr id="2" name="Rectangle 1"/>
          <p:cNvSpPr/>
          <p:nvPr/>
        </p:nvSpPr>
        <p:spPr>
          <a:xfrm>
            <a:off x="0" y="7969250"/>
            <a:ext cx="9150350" cy="646331"/>
          </a:xfrm>
          <a:prstGeom prst="rect">
            <a:avLst/>
          </a:prstGeom>
        </p:spPr>
        <p:txBody>
          <a:bodyPr>
            <a:spAutoFit/>
          </a:bodyPr>
          <a:lstStyle/>
          <a:p>
            <a:pPr algn="ctr"/>
            <a:r>
              <a:rPr lang="en-US" sz="1800" dirty="0" err="1" smtClean="0">
                <a:solidFill>
                  <a:srgbClr val="000000"/>
                </a:solidFill>
                <a:effectLst/>
                <a:latin typeface="Times New Roman" panose="02020603050405020304" pitchFamily="18" charset="0"/>
                <a:ea typeface="Calibri" panose="020F0502020204030204" pitchFamily="34" charset="0"/>
              </a:rPr>
              <a:t>Kết</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quả</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sau</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khi</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thực</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hiển</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thuật</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toán</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luyện</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thép</a:t>
            </a:r>
            <a:r>
              <a:rPr lang="en-US" sz="1800" dirty="0" smtClean="0">
                <a:solidFill>
                  <a:srgbClr val="000000"/>
                </a:solidFill>
                <a:effectLst/>
                <a:latin typeface="Times New Roman" panose="02020603050405020304" pitchFamily="18" charset="0"/>
                <a:ea typeface="Calibri" panose="020F0502020204030204" pitchFamily="34" charset="0"/>
              </a:rPr>
              <a:t/>
            </a:r>
            <a:br>
              <a:rPr lang="en-US" sz="1800" dirty="0" smtClean="0">
                <a:solidFill>
                  <a:srgbClr val="000000"/>
                </a:solidFill>
                <a:effectLst/>
                <a:latin typeface="Times New Roman" panose="02020603050405020304" pitchFamily="18" charset="0"/>
                <a:ea typeface="Calibri" panose="020F0502020204030204" pitchFamily="34" charset="0"/>
              </a:rPr>
            </a:b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trên</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tập</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MailSpam</a:t>
            </a:r>
            <a:r>
              <a:rPr lang="en-US" sz="1800" dirty="0" smtClean="0">
                <a:solidFill>
                  <a:srgbClr val="000000"/>
                </a:solidFill>
                <a:effectLst/>
                <a:latin typeface="Times New Roman" panose="02020603050405020304" pitchFamily="18" charset="0"/>
                <a:ea typeface="Calibri" panose="020F0502020204030204" pitchFamily="34" charset="0"/>
              </a:rPr>
              <a:t> </a:t>
            </a:r>
            <a:r>
              <a:rPr lang="en-US" sz="1800" dirty="0" err="1" smtClean="0">
                <a:solidFill>
                  <a:srgbClr val="000000"/>
                </a:solidFill>
                <a:effectLst/>
                <a:latin typeface="Times New Roman" panose="02020603050405020304" pitchFamily="18" charset="0"/>
                <a:ea typeface="Calibri" panose="020F0502020204030204" pitchFamily="34" charset="0"/>
              </a:rPr>
              <a:t>với</a:t>
            </a:r>
            <a:r>
              <a:rPr lang="en-US" sz="1800" dirty="0" smtClean="0">
                <a:solidFill>
                  <a:srgbClr val="000000"/>
                </a:solidFill>
                <a:effectLst/>
                <a:latin typeface="Times New Roman" panose="02020603050405020304" pitchFamily="18" charset="0"/>
                <a:ea typeface="Calibri" panose="020F0502020204030204" pitchFamily="34" charset="0"/>
              </a:rPr>
              <a:t> Entropy = 0.83</a:t>
            </a:r>
            <a:endParaRPr lang="en-US" dirty="0"/>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9759950" y="3625850"/>
            <a:ext cx="7772400" cy="4343399"/>
          </a:xfrm>
          <a:prstGeom prst="rect">
            <a:avLst/>
          </a:prstGeom>
        </p:spPr>
      </p:pic>
      <p:sp>
        <p:nvSpPr>
          <p:cNvPr id="3" name="Rectangle 2"/>
          <p:cNvSpPr/>
          <p:nvPr/>
        </p:nvSpPr>
        <p:spPr>
          <a:xfrm>
            <a:off x="9378950" y="7969249"/>
            <a:ext cx="9150350" cy="646331"/>
          </a:xfrm>
          <a:prstGeom prst="rect">
            <a:avLst/>
          </a:prstGeom>
        </p:spPr>
        <p:txBody>
          <a:bodyPr>
            <a:spAutoFit/>
          </a:bodyPr>
          <a:lstStyle/>
          <a:p>
            <a:pPr marL="0" marR="0" algn="ctr">
              <a:spcBef>
                <a:spcPts val="0"/>
              </a:spcBef>
              <a:spcAft>
                <a:spcPts val="1000"/>
              </a:spcAft>
            </a:pPr>
            <a:r>
              <a:rPr lang="en-US" sz="1800" dirty="0" err="1"/>
              <a:t>Kết</a:t>
            </a:r>
            <a:r>
              <a:rPr lang="en-US" sz="1800" dirty="0"/>
              <a:t> </a:t>
            </a:r>
            <a:r>
              <a:rPr lang="en-US" sz="1800" dirty="0" err="1"/>
              <a:t>quả</a:t>
            </a:r>
            <a:r>
              <a:rPr lang="en-US" sz="1800" dirty="0"/>
              <a:t> </a:t>
            </a:r>
            <a:r>
              <a:rPr lang="en-US" sz="1800" dirty="0" err="1"/>
              <a:t>sau</a:t>
            </a:r>
            <a:r>
              <a:rPr lang="en-US" sz="1800" dirty="0"/>
              <a:t> </a:t>
            </a:r>
            <a:r>
              <a:rPr lang="en-US" sz="1800" dirty="0" err="1"/>
              <a:t>khi</a:t>
            </a:r>
            <a:r>
              <a:rPr lang="en-US" sz="1800" dirty="0"/>
              <a:t> </a:t>
            </a:r>
            <a:r>
              <a:rPr lang="en-US" sz="1800" dirty="0" err="1"/>
              <a:t>thực</a:t>
            </a:r>
            <a:r>
              <a:rPr lang="en-US" sz="1800" dirty="0"/>
              <a:t> </a:t>
            </a:r>
            <a:r>
              <a:rPr lang="en-US" sz="1800" dirty="0" err="1"/>
              <a:t>hiển</a:t>
            </a:r>
            <a:r>
              <a:rPr lang="en-US" sz="1800" dirty="0"/>
              <a:t> </a:t>
            </a:r>
            <a:r>
              <a:rPr lang="en-US" sz="1800" dirty="0" err="1"/>
              <a:t>thuật</a:t>
            </a:r>
            <a:r>
              <a:rPr lang="en-US" sz="1800" dirty="0"/>
              <a:t> </a:t>
            </a:r>
            <a:r>
              <a:rPr lang="en-US" sz="1800" dirty="0" err="1"/>
              <a:t>toán</a:t>
            </a:r>
            <a:r>
              <a:rPr lang="en-US" sz="1800" dirty="0"/>
              <a:t/>
            </a:r>
            <a:br>
              <a:rPr lang="en-US" sz="1800" dirty="0"/>
            </a:br>
            <a:r>
              <a:rPr lang="en-US" sz="1800" dirty="0"/>
              <a:t> </a:t>
            </a:r>
            <a:r>
              <a:rPr lang="en-US" sz="1800" dirty="0" err="1"/>
              <a:t>leo</a:t>
            </a:r>
            <a:r>
              <a:rPr lang="en-US" sz="1800" dirty="0"/>
              <a:t> </a:t>
            </a:r>
            <a:r>
              <a:rPr lang="en-US" sz="1800" dirty="0" err="1"/>
              <a:t>đồi</a:t>
            </a:r>
            <a:r>
              <a:rPr lang="en-US" sz="1800" dirty="0"/>
              <a:t> </a:t>
            </a:r>
            <a:r>
              <a:rPr lang="en-US" sz="1800" dirty="0" err="1"/>
              <a:t>với</a:t>
            </a:r>
            <a:r>
              <a:rPr lang="en-US" sz="1800" dirty="0"/>
              <a:t> Entropy </a:t>
            </a:r>
            <a:r>
              <a:rPr lang="en-US" sz="1800" dirty="0" smtClean="0"/>
              <a:t>=</a:t>
            </a:r>
            <a:r>
              <a:rPr lang="vi-VN" sz="1800" dirty="0" smtClean="0"/>
              <a:t> </a:t>
            </a:r>
            <a:r>
              <a:rPr lang="en-US" sz="1800" dirty="0" smtClean="0"/>
              <a:t>0.83</a:t>
            </a:r>
            <a:endParaRPr lang="en-US" sz="12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Slide Number Placeholder 6"/>
          <p:cNvSpPr>
            <a:spLocks noGrp="1"/>
          </p:cNvSpPr>
          <p:nvPr>
            <p:ph type="sldNum" sz="quarter" idx="7"/>
          </p:nvPr>
        </p:nvSpPr>
        <p:spPr/>
        <p:txBody>
          <a:bodyPr/>
          <a:lstStyle/>
          <a:p>
            <a:fld id="{B6F15528-21DE-4FAA-801E-634DDDAF4B2B}" type="slidenum">
              <a:rPr lang="en-US" smtClean="0"/>
              <a:t>24</a:t>
            </a:fld>
            <a:endParaRPr lang="en-US"/>
          </a:p>
        </p:txBody>
      </p:sp>
    </p:spTree>
    <p:extLst>
      <p:ext uri="{BB962C8B-B14F-4D97-AF65-F5344CB8AC3E}">
        <p14:creationId xmlns:p14="http://schemas.microsoft.com/office/powerpoint/2010/main" val="8541726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1" y="1672886"/>
            <a:ext cx="6537554" cy="1313821"/>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a:latin typeface="Tahoma" panose="020B0604030504040204" pitchFamily="34" charset="0"/>
                <a:ea typeface="Tahoma" panose="020B0604030504040204" pitchFamily="34" charset="0"/>
                <a:cs typeface="Tahoma" panose="020B0604030504040204" pitchFamily="34" charset="0"/>
              </a:rPr>
              <a:t>4.</a:t>
            </a:r>
            <a:r>
              <a:rPr lang="vi-VN" sz="3600" spc="360" dirty="0">
                <a:latin typeface="Tahoma" panose="020B0604030504040204" pitchFamily="34" charset="0"/>
                <a:ea typeface="Tahoma" panose="020B0604030504040204" pitchFamily="34" charset="0"/>
                <a:cs typeface="Tahoma" panose="020B0604030504040204" pitchFamily="34" charset="0"/>
              </a:rPr>
              <a:t>3.1</a:t>
            </a:r>
            <a:r>
              <a:rPr lang="en-US" sz="3600" spc="360" dirty="0">
                <a:latin typeface="Tahoma" panose="020B0604030504040204" pitchFamily="34" charset="0"/>
                <a:ea typeface="Tahoma" panose="020B0604030504040204" pitchFamily="34" charset="0"/>
                <a:cs typeface="Tahoma" panose="020B0604030504040204" pitchFamily="34" charset="0"/>
              </a:rPr>
              <a:t> </a:t>
            </a:r>
            <a:r>
              <a:rPr lang="vi-VN" sz="3600" spc="360" dirty="0">
                <a:latin typeface="Tahoma" panose="020B0604030504040204" pitchFamily="34" charset="0"/>
                <a:ea typeface="Tahoma" panose="020B0604030504040204" pitchFamily="34" charset="0"/>
                <a:cs typeface="Tahoma" panose="020B0604030504040204" pitchFamily="34" charset="0"/>
              </a:rPr>
              <a:t>Thực nghiệm cải tiến bằng </a:t>
            </a:r>
            <a:r>
              <a:rPr lang="en-US" sz="3600" dirty="0" err="1">
                <a:latin typeface="Tahoma" panose="020B0604030504040204" pitchFamily="34" charset="0"/>
                <a:ea typeface="Tahoma" panose="020B0604030504040204" pitchFamily="34" charset="0"/>
                <a:cs typeface="Tahoma" panose="020B0604030504040204" pitchFamily="34" charset="0"/>
              </a:rPr>
              <a:t>thuật</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a:latin typeface="Tahoma" panose="020B0604030504040204" pitchFamily="34" charset="0"/>
                <a:ea typeface="Tahoma" panose="020B0604030504040204" pitchFamily="34" charset="0"/>
                <a:cs typeface="Tahoma" panose="020B0604030504040204" pitchFamily="34" charset="0"/>
              </a:rPr>
              <a:t>toán</a:t>
            </a:r>
            <a:r>
              <a:rPr lang="en-US" sz="3600" dirty="0">
                <a:latin typeface="Tahoma" panose="020B0604030504040204" pitchFamily="34" charset="0"/>
                <a:ea typeface="Tahoma" panose="020B0604030504040204" pitchFamily="34" charset="0"/>
                <a:cs typeface="Tahoma" panose="020B0604030504040204" pitchFamily="34" charset="0"/>
              </a:rPr>
              <a:t> </a:t>
            </a:r>
            <a:r>
              <a:rPr lang="vi-VN" sz="3600" dirty="0">
                <a:latin typeface="Tahoma" panose="020B0604030504040204" pitchFamily="34" charset="0"/>
                <a:ea typeface="Tahoma" panose="020B0604030504040204" pitchFamily="34" charset="0"/>
                <a:cs typeface="Tahoma" panose="020B0604030504040204" pitchFamily="34" charset="0"/>
              </a:rPr>
              <a:t>luyện thép</a:t>
            </a: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951636" y="4616450"/>
            <a:ext cx="6845529" cy="1477328"/>
          </a:xfrm>
          <a:prstGeom prst="rect">
            <a:avLst/>
          </a:prstGeom>
          <a:noFill/>
        </p:spPr>
        <p:txBody>
          <a:bodyPr wrap="square" rtlCol="0">
            <a:spAutoFit/>
          </a:bodyPr>
          <a:lstStyle/>
          <a:p>
            <a:pPr algn="just"/>
            <a:r>
              <a:rPr lang="vi-VN" dirty="0" smtClean="0">
                <a:latin typeface="Tahoma" panose="020B0604030504040204" pitchFamily="34" charset="0"/>
                <a:ea typeface="Tahoma" panose="020B0604030504040204" pitchFamily="34" charset="0"/>
                <a:cs typeface="Tahoma" panose="020B0604030504040204" pitchFamily="34" charset="0"/>
              </a:rPr>
              <a:t>         Sau khi chọn được tập thuộc tính có kết quả tốt nhất khi áp dụng ý tưởng của thuật toán leo đồi, Cách tiếp cận này cũng có thể kết hợp tập thuộc tính đó với từng thuộc tính còn lại nhằm tìm ra tập thuộc tính tốt hơn như những gì đã thực hiện bên cách tiếp cận trước.</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9150350" y="1473843"/>
            <a:ext cx="9150350" cy="646331"/>
          </a:xfrm>
          <a:prstGeom prst="rect">
            <a:avLst/>
          </a:prstGeom>
        </p:spPr>
        <p:txBody>
          <a:bodyPr>
            <a:spAutoFit/>
          </a:bodyPr>
          <a:lstStyle/>
          <a:p>
            <a:pPr algn="ctr"/>
            <a:r>
              <a:rPr lang="en-US" sz="1800" dirty="0" err="1">
                <a:latin typeface="Tahoma" panose="020B0604030504040204" pitchFamily="34" charset="0"/>
                <a:ea typeface="Tahoma" panose="020B0604030504040204" pitchFamily="34" charset="0"/>
                <a:cs typeface="Tahoma" panose="020B0604030504040204" pitchFamily="34" charset="0"/>
              </a:rPr>
              <a:t>Kết</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quả</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sự</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kết</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hợp</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của</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tập</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dữ</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liệu</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thu</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được</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sau</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khi</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áp</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dụng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thuật</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toán</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luyện</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thép</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với</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từng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thuộc</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tính</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trong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tập</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còn</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lại</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Trên</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tập</a:t>
            </a:r>
            <a:r>
              <a:rPr lang="en-US" sz="1800" dirty="0">
                <a:latin typeface="Tahoma" panose="020B0604030504040204" pitchFamily="34" charset="0"/>
                <a:ea typeface="Tahoma" panose="020B0604030504040204" pitchFamily="34" charset="0"/>
                <a:cs typeface="Tahoma" panose="020B0604030504040204" pitchFamily="34" charset="0"/>
              </a:rPr>
              <a:t> Mail.</a:t>
            </a:r>
            <a:endParaRPr lang="en-US"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6145100"/>
              </p:ext>
            </p:extLst>
          </p:nvPr>
        </p:nvGraphicFramePr>
        <p:xfrm>
          <a:off x="9607550" y="2406650"/>
          <a:ext cx="8354695" cy="7544444"/>
        </p:xfrm>
        <a:graphic>
          <a:graphicData uri="http://schemas.openxmlformats.org/drawingml/2006/table">
            <a:tbl>
              <a:tblPr firstRow="1" firstCol="1" bandRow="1">
                <a:tableStyleId>{5C22544A-7EE6-4342-B048-85BDC9FD1C3A}</a:tableStyleId>
              </a:tblPr>
              <a:tblGrid>
                <a:gridCol w="1281810">
                  <a:extLst>
                    <a:ext uri="{9D8B030D-6E8A-4147-A177-3AD203B41FA5}">
                      <a16:colId xmlns:a16="http://schemas.microsoft.com/office/drawing/2014/main" val="1602018643"/>
                    </a:ext>
                  </a:extLst>
                </a:gridCol>
                <a:gridCol w="2945024">
                  <a:extLst>
                    <a:ext uri="{9D8B030D-6E8A-4147-A177-3AD203B41FA5}">
                      <a16:colId xmlns:a16="http://schemas.microsoft.com/office/drawing/2014/main" val="797217483"/>
                    </a:ext>
                  </a:extLst>
                </a:gridCol>
                <a:gridCol w="1520791">
                  <a:extLst>
                    <a:ext uri="{9D8B030D-6E8A-4147-A177-3AD203B41FA5}">
                      <a16:colId xmlns:a16="http://schemas.microsoft.com/office/drawing/2014/main" val="541008890"/>
                    </a:ext>
                  </a:extLst>
                </a:gridCol>
                <a:gridCol w="977651">
                  <a:extLst>
                    <a:ext uri="{9D8B030D-6E8A-4147-A177-3AD203B41FA5}">
                      <a16:colId xmlns:a16="http://schemas.microsoft.com/office/drawing/2014/main" val="4106593743"/>
                    </a:ext>
                  </a:extLst>
                </a:gridCol>
                <a:gridCol w="1629419">
                  <a:extLst>
                    <a:ext uri="{9D8B030D-6E8A-4147-A177-3AD203B41FA5}">
                      <a16:colId xmlns:a16="http://schemas.microsoft.com/office/drawing/2014/main" val="691736991"/>
                    </a:ext>
                  </a:extLst>
                </a:gridCol>
              </a:tblGrid>
              <a:tr h="684250">
                <a:tc>
                  <a:txBody>
                    <a:bodyPr/>
                    <a:lstStyle/>
                    <a:p>
                      <a:pPr marL="0" marR="0" algn="ctr">
                        <a:lnSpc>
                          <a:spcPct val="150000"/>
                        </a:lnSpc>
                        <a:spcBef>
                          <a:spcPts val="0"/>
                        </a:spcBef>
                        <a:spcAft>
                          <a:spcPts val="800"/>
                        </a:spcAft>
                      </a:pPr>
                      <a:r>
                        <a:rPr lang="en-US" sz="1800">
                          <a:effectLst/>
                          <a:latin typeface="Tahoma" panose="020B0604030504040204" pitchFamily="34" charset="0"/>
                          <a:ea typeface="Tahoma" panose="020B0604030504040204" pitchFamily="34" charset="0"/>
                          <a:cs typeface="Tahoma" panose="020B0604030504040204" pitchFamily="34" charset="0"/>
                        </a:rPr>
                        <a:t>Entropy</a:t>
                      </a:r>
                    </a:p>
                  </a:txBody>
                  <a:tcPr marL="68580" marR="68580" marT="0" marB="0"/>
                </a:tc>
                <a:tc>
                  <a:txBody>
                    <a:bodyPr/>
                    <a:lstStyle/>
                    <a:p>
                      <a:pPr marL="0" marR="0" algn="ctr">
                        <a:lnSpc>
                          <a:spcPct val="150000"/>
                        </a:lnSpc>
                        <a:spcBef>
                          <a:spcPts val="0"/>
                        </a:spcBef>
                        <a:spcAft>
                          <a:spcPts val="800"/>
                        </a:spcAft>
                      </a:pPr>
                      <a:r>
                        <a:rPr lang="en-US" sz="1800">
                          <a:effectLst/>
                          <a:latin typeface="Tahoma" panose="020B0604030504040204" pitchFamily="34" charset="0"/>
                          <a:ea typeface="Tahoma" panose="020B0604030504040204" pitchFamily="34" charset="0"/>
                          <a:cs typeface="Tahoma" panose="020B0604030504040204" pitchFamily="34" charset="0"/>
                        </a:rPr>
                        <a:t>Tên thuộc tính</a:t>
                      </a:r>
                    </a:p>
                  </a:txBody>
                  <a:tcPr marL="68580" marR="68580" marT="0" marB="0"/>
                </a:tc>
                <a:tc>
                  <a:txBody>
                    <a:bodyPr/>
                    <a:lstStyle/>
                    <a:p>
                      <a:pPr marL="0" marR="0" algn="ctr">
                        <a:lnSpc>
                          <a:spcPct val="150000"/>
                        </a:lnSpc>
                        <a:spcBef>
                          <a:spcPts val="0"/>
                        </a:spcBef>
                        <a:spcAft>
                          <a:spcPts val="800"/>
                        </a:spcAft>
                      </a:pPr>
                      <a:r>
                        <a:rPr lang="en-US" sz="1800">
                          <a:effectLst/>
                          <a:latin typeface="Tahoma" panose="020B0604030504040204" pitchFamily="34" charset="0"/>
                          <a:ea typeface="Tahoma" panose="020B0604030504040204" pitchFamily="34" charset="0"/>
                          <a:cs typeface="Tahoma" panose="020B0604030504040204" pitchFamily="34" charset="0"/>
                        </a:rPr>
                        <a:t>Thời gian (ms)</a:t>
                      </a:r>
                    </a:p>
                  </a:txBody>
                  <a:tcPr marL="68580" marR="68580" marT="0" marB="0"/>
                </a:tc>
                <a:tc>
                  <a:txBody>
                    <a:bodyPr/>
                    <a:lstStyle/>
                    <a:p>
                      <a:pPr marL="0" marR="0" algn="ctr">
                        <a:lnSpc>
                          <a:spcPct val="150000"/>
                        </a:lnSpc>
                        <a:spcBef>
                          <a:spcPts val="0"/>
                        </a:spcBef>
                        <a:spcAft>
                          <a:spcPts val="800"/>
                        </a:spcAft>
                      </a:pPr>
                      <a:r>
                        <a:rPr lang="en-US" sz="1800">
                          <a:effectLst/>
                          <a:latin typeface="Tahoma" panose="020B0604030504040204" pitchFamily="34" charset="0"/>
                          <a:ea typeface="Tahoma" panose="020B0604030504040204" pitchFamily="34" charset="0"/>
                          <a:cs typeface="Tahoma" panose="020B0604030504040204" pitchFamily="34" charset="0"/>
                        </a:rPr>
                        <a:t>Số luật</a:t>
                      </a:r>
                    </a:p>
                  </a:txBody>
                  <a:tcPr marL="68580" marR="68580" marT="0" marB="0"/>
                </a:tc>
                <a:tc>
                  <a:txBody>
                    <a:bodyPr/>
                    <a:lstStyle/>
                    <a:p>
                      <a:pPr marL="0" marR="0" algn="ctr">
                        <a:lnSpc>
                          <a:spcPct val="150000"/>
                        </a:lnSpc>
                        <a:spcBef>
                          <a:spcPts val="0"/>
                        </a:spcBef>
                        <a:spcAft>
                          <a:spcPts val="800"/>
                        </a:spcAft>
                      </a:pPr>
                      <a:r>
                        <a:rPr lang="en-US" sz="1800">
                          <a:effectLst/>
                          <a:latin typeface="Tahoma" panose="020B0604030504040204" pitchFamily="34" charset="0"/>
                          <a:ea typeface="Tahoma" panose="020B0604030504040204" pitchFamily="34" charset="0"/>
                          <a:cs typeface="Tahoma" panose="020B0604030504040204" pitchFamily="34" charset="0"/>
                        </a:rPr>
                        <a:t>Độ chính xác(%)</a:t>
                      </a:r>
                    </a:p>
                  </a:txBody>
                  <a:tcPr marL="68580" marR="68580" marT="0" marB="0"/>
                </a:tc>
                <a:extLst>
                  <a:ext uri="{0D108BD9-81ED-4DB2-BD59-A6C34878D82A}">
                    <a16:rowId xmlns:a16="http://schemas.microsoft.com/office/drawing/2014/main" val="2350843732"/>
                  </a:ext>
                </a:extLst>
              </a:tr>
              <a:tr h="503243">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0.308</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capital_run_length_a</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7862</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170</a:t>
                      </a:r>
                    </a:p>
                  </a:txBody>
                  <a:tcPr marL="68580" marR="68580" marT="0" marB="0" anchor="ctr"/>
                </a:tc>
                <a:tc>
                  <a:txBody>
                    <a:bodyPr/>
                    <a:lstStyle/>
                    <a:p>
                      <a:pPr marL="0" marR="0" algn="ctr">
                        <a:lnSpc>
                          <a:spcPct val="107000"/>
                        </a:lnSpc>
                        <a:spcBef>
                          <a:spcPts val="0"/>
                        </a:spcBef>
                        <a:spcAft>
                          <a:spcPts val="0"/>
                        </a:spcAft>
                      </a:pPr>
                      <a:r>
                        <a:rPr lang="vi-VN" sz="1800" dirty="0" smtClean="0">
                          <a:effectLst/>
                          <a:latin typeface="Tahoma" panose="020B0604030504040204" pitchFamily="34" charset="0"/>
                          <a:ea typeface="Tahoma" panose="020B0604030504040204" pitchFamily="34" charset="0"/>
                          <a:cs typeface="Tahoma" panose="020B0604030504040204" pitchFamily="34" charset="0"/>
                        </a:rPr>
                        <a:t>0.</a:t>
                      </a:r>
                      <a:r>
                        <a:rPr lang="en-US" sz="1800" dirty="0" smtClean="0">
                          <a:effectLst/>
                          <a:latin typeface="Tahoma" panose="020B0604030504040204" pitchFamily="34" charset="0"/>
                          <a:ea typeface="Tahoma" panose="020B0604030504040204" pitchFamily="34" charset="0"/>
                          <a:cs typeface="Tahoma" panose="020B0604030504040204" pitchFamily="34" charset="0"/>
                        </a:rPr>
                        <a:t>9294</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1312409650"/>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0.589</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capital_run_length_t</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7165</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1398433464"/>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0.658</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capital_run_length_l</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6891</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3419156379"/>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0.786</a:t>
                      </a:r>
                    </a:p>
                  </a:txBody>
                  <a:tcPr marL="68580" marR="68580" marT="0" marB="0" anchor="ctr"/>
                </a:tc>
                <a:tc>
                  <a:txBody>
                    <a:bodyPr/>
                    <a:lstStyle/>
                    <a:p>
                      <a:pPr marL="0" marR="0" algn="ctr">
                        <a:lnSpc>
                          <a:spcPct val="107000"/>
                        </a:lnSpc>
                        <a:spcBef>
                          <a:spcPts val="0"/>
                        </a:spcBef>
                        <a:spcAft>
                          <a:spcPts val="0"/>
                        </a:spcAft>
                      </a:pPr>
                      <a:r>
                        <a:rPr lang="en-US" sz="1800" dirty="0" err="1">
                          <a:effectLst/>
                          <a:latin typeface="Tahoma" panose="020B0604030504040204" pitchFamily="34" charset="0"/>
                          <a:ea typeface="Tahoma" panose="020B0604030504040204" pitchFamily="34" charset="0"/>
                          <a:cs typeface="Tahoma" panose="020B0604030504040204" pitchFamily="34" charset="0"/>
                        </a:rPr>
                        <a:t>word_freq_hp</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18390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930486303"/>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0.789</a:t>
                      </a:r>
                    </a:p>
                  </a:txBody>
                  <a:tcPr marL="68580" marR="68580" marT="0" marB="0" anchor="ctr"/>
                </a:tc>
                <a:tc>
                  <a:txBody>
                    <a:bodyPr/>
                    <a:lstStyle/>
                    <a:p>
                      <a:pPr marL="0" marR="0" algn="ctr">
                        <a:lnSpc>
                          <a:spcPct val="107000"/>
                        </a:lnSpc>
                        <a:spcBef>
                          <a:spcPts val="0"/>
                        </a:spcBef>
                        <a:spcAft>
                          <a:spcPts val="0"/>
                        </a:spcAft>
                      </a:pPr>
                      <a:r>
                        <a:rPr lang="en-US" sz="1800" dirty="0" err="1">
                          <a:effectLst/>
                          <a:latin typeface="Tahoma" panose="020B0604030504040204" pitchFamily="34" charset="0"/>
                          <a:ea typeface="Tahoma" panose="020B0604030504040204" pitchFamily="34" charset="0"/>
                          <a:cs typeface="Tahoma" panose="020B0604030504040204" pitchFamily="34" charset="0"/>
                        </a:rPr>
                        <a:t>char_freq</a:t>
                      </a:r>
                      <a:r>
                        <a:rPr lang="en-US" sz="1800" dirty="0">
                          <a:effectLst/>
                          <a:latin typeface="Tahoma" panose="020B0604030504040204" pitchFamily="34" charset="0"/>
                          <a:ea typeface="Tahoma" panose="020B0604030504040204" pitchFamily="34" charset="0"/>
                          <a:cs typeface="Tahoma" panose="020B0604030504040204" pitchFamily="34" charset="0"/>
                        </a:rPr>
                        <a:t>_(</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7029</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169</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1392470326"/>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0.815</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word_freq_all</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17124</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219</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1907578544"/>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0.830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word_freq_george</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19007</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3999477661"/>
                  </a:ext>
                </a:extLst>
              </a:tr>
              <a:tr h="279836">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0.835</a:t>
                      </a:r>
                    </a:p>
                  </a:txBody>
                  <a:tcPr marL="68580" marR="68580" marT="0" marB="0" anchor="ctr"/>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word_freq_mail</a:t>
                      </a:r>
                    </a:p>
                  </a:txBody>
                  <a:tcPr marL="68580" marR="68580" marT="0" marB="0" anchor="ctr"/>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19316</a:t>
                      </a:r>
                    </a:p>
                  </a:txBody>
                  <a:tcPr marL="68580" marR="68580" marT="0" marB="0" anchor="ctr"/>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332</a:t>
                      </a:r>
                    </a:p>
                  </a:txBody>
                  <a:tcPr marL="68580" marR="68580" marT="0" marB="0" anchor="ctr"/>
                </a:tc>
                <a:tc>
                  <a:txBody>
                    <a:bodyPr/>
                    <a:lstStyle/>
                    <a:p>
                      <a:pPr marL="0" marR="0" algn="ctr">
                        <a:lnSpc>
                          <a:spcPct val="107000"/>
                        </a:lnSpc>
                        <a:spcBef>
                          <a:spcPts val="0"/>
                        </a:spcBef>
                        <a:spcAft>
                          <a:spcPts val="0"/>
                        </a:spcAft>
                      </a:pPr>
                      <a:r>
                        <a:rPr lang="en-US"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nchor="ctr"/>
                </a:tc>
                <a:extLst>
                  <a:ext uri="{0D108BD9-81ED-4DB2-BD59-A6C34878D82A}">
                    <a16:rowId xmlns:a16="http://schemas.microsoft.com/office/drawing/2014/main" val="3979798393"/>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0.836</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word_freq_address</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18231</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225</a:t>
                      </a:r>
                    </a:p>
                  </a:txBody>
                  <a:tcPr marL="68580" marR="68580" marT="0" marB="0" anchor="ctr"/>
                </a:tc>
                <a:tc>
                  <a:txBody>
                    <a:bodyPr/>
                    <a:lstStyle/>
                    <a:p>
                      <a:pPr marL="0" marR="0" algn="ctr">
                        <a:lnSpc>
                          <a:spcPct val="107000"/>
                        </a:lnSpc>
                        <a:spcBef>
                          <a:spcPts val="0"/>
                        </a:spcBef>
                        <a:spcAft>
                          <a:spcPts val="0"/>
                        </a:spcAft>
                      </a:pPr>
                      <a:r>
                        <a:rPr lang="en-US" sz="1800" dirty="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2753622394"/>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0.836</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word_freq_hpl</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18023</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246155023"/>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0.838</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word_freq_will</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12262</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267</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2422784944"/>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0.846</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word_freq_email</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13710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244</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68300213"/>
                  </a:ext>
                </a:extLst>
              </a:tr>
              <a:tr h="279836">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0.866</a:t>
                      </a:r>
                    </a:p>
                  </a:txBody>
                  <a:tcPr marL="68580" marR="68580" marT="0" marB="0" anchor="ctr"/>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word_freq_credit</a:t>
                      </a:r>
                    </a:p>
                  </a:txBody>
                  <a:tcPr marL="68580" marR="68580" marT="0" marB="0" anchor="ctr"/>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13292</a:t>
                      </a:r>
                    </a:p>
                  </a:txBody>
                  <a:tcPr marL="68580" marR="68580" marT="0" marB="0" anchor="ctr"/>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278</a:t>
                      </a:r>
                    </a:p>
                  </a:txBody>
                  <a:tcPr marL="68580" marR="68580" marT="0" marB="0" anchor="ctr"/>
                </a:tc>
                <a:tc>
                  <a:txBody>
                    <a:bodyPr/>
                    <a:lstStyle/>
                    <a:p>
                      <a:pPr marL="0" marR="0" algn="ctr">
                        <a:lnSpc>
                          <a:spcPct val="107000"/>
                        </a:lnSpc>
                        <a:spcBef>
                          <a:spcPts val="0"/>
                        </a:spcBef>
                        <a:spcAft>
                          <a:spcPts val="0"/>
                        </a:spcAft>
                      </a:pPr>
                      <a:r>
                        <a:rPr lang="en-US"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nchor="ctr"/>
                </a:tc>
                <a:extLst>
                  <a:ext uri="{0D108BD9-81ED-4DB2-BD59-A6C34878D82A}">
                    <a16:rowId xmlns:a16="http://schemas.microsoft.com/office/drawing/2014/main" val="3418687276"/>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0.871</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word_freq_re</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12716</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194</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3782102538"/>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0.877</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word_freq_people</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17010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185</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369683618"/>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0.878</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word_freq_1999</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18207</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1431863804"/>
                  </a:ext>
                </a:extLst>
              </a:tr>
              <a:tr h="279836">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0.884</a:t>
                      </a:r>
                    </a:p>
                  </a:txBody>
                  <a:tcPr marL="68580" marR="68580" marT="0" marB="0" anchor="ctr"/>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char_freq_;</a:t>
                      </a:r>
                    </a:p>
                  </a:txBody>
                  <a:tcPr marL="68580" marR="68580" marT="0" marB="0" anchor="ctr"/>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17159</a:t>
                      </a:r>
                    </a:p>
                  </a:txBody>
                  <a:tcPr marL="68580" marR="68580" marT="0" marB="0" anchor="ctr"/>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327</a:t>
                      </a:r>
                    </a:p>
                  </a:txBody>
                  <a:tcPr marL="68580" marR="68580" marT="0" marB="0" anchor="ctr"/>
                </a:tc>
                <a:tc>
                  <a:txBody>
                    <a:bodyPr/>
                    <a:lstStyle/>
                    <a:p>
                      <a:pPr marL="0" marR="0" algn="ctr">
                        <a:lnSpc>
                          <a:spcPct val="107000"/>
                        </a:lnSpc>
                        <a:spcBef>
                          <a:spcPts val="0"/>
                        </a:spcBef>
                        <a:spcAft>
                          <a:spcPts val="0"/>
                        </a:spcAft>
                      </a:pPr>
                      <a:r>
                        <a:rPr lang="en-US"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nchor="ctr"/>
                </a:tc>
                <a:extLst>
                  <a:ext uri="{0D108BD9-81ED-4DB2-BD59-A6C34878D82A}">
                    <a16:rowId xmlns:a16="http://schemas.microsoft.com/office/drawing/2014/main" val="3064088341"/>
                  </a:ext>
                </a:extLst>
              </a:tr>
              <a:tr h="348301">
                <a:tc>
                  <a:txBody>
                    <a:bodyPr/>
                    <a:lstStyle/>
                    <a:p>
                      <a:pPr marL="0" marR="0" algn="ctr">
                        <a:lnSpc>
                          <a:spcPct val="107000"/>
                        </a:lnSpc>
                        <a:spcBef>
                          <a:spcPts val="0"/>
                        </a:spcBef>
                        <a:spcAft>
                          <a:spcPts val="0"/>
                        </a:spcAft>
                      </a:pPr>
                      <a:r>
                        <a:rPr lang="en-US"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0.887</a:t>
                      </a:r>
                    </a:p>
                  </a:txBody>
                  <a:tcPr marL="68580" marR="68580" marT="0" marB="0" anchor="ctr"/>
                </a:tc>
                <a:tc>
                  <a:txBody>
                    <a:bodyPr/>
                    <a:lstStyle/>
                    <a:p>
                      <a:pPr marL="0" marR="0" algn="ctr">
                        <a:lnSpc>
                          <a:spcPct val="107000"/>
                        </a:lnSpc>
                        <a:spcBef>
                          <a:spcPts val="0"/>
                        </a:spcBef>
                        <a:spcAft>
                          <a:spcPts val="0"/>
                        </a:spcAft>
                      </a:pPr>
                      <a:r>
                        <a:rPr lang="en-US" sz="180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word_freq_addresses</a:t>
                      </a:r>
                      <a:endParaRPr lang="en-US" sz="1800"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17589</a:t>
                      </a:r>
                    </a:p>
                  </a:txBody>
                  <a:tcPr marL="68580" marR="68580" marT="0" marB="0" anchor="ctr"/>
                </a:tc>
                <a:tc>
                  <a:txBody>
                    <a:bodyPr/>
                    <a:lstStyle/>
                    <a:p>
                      <a:pPr marL="0" marR="0" algn="ctr">
                        <a:lnSpc>
                          <a:spcPct val="107000"/>
                        </a:lnSpc>
                        <a:spcBef>
                          <a:spcPts val="0"/>
                        </a:spcBef>
                        <a:spcAft>
                          <a:spcPts val="0"/>
                        </a:spcAft>
                      </a:pPr>
                      <a:r>
                        <a:rPr lang="en-US" sz="1800">
                          <a:solidFill>
                            <a:srgbClr val="FF0000"/>
                          </a:solidFill>
                          <a:effectLst/>
                          <a:latin typeface="Tahoma" panose="020B0604030504040204" pitchFamily="34" charset="0"/>
                          <a:ea typeface="Tahoma" panose="020B0604030504040204" pitchFamily="34" charset="0"/>
                          <a:cs typeface="Tahoma" panose="020B0604030504040204" pitchFamily="34" charset="0"/>
                        </a:rPr>
                        <a:t>204</a:t>
                      </a:r>
                    </a:p>
                  </a:txBody>
                  <a:tcPr marL="68580" marR="68580" marT="0" marB="0" anchor="ctr"/>
                </a:tc>
                <a:tc>
                  <a:txBody>
                    <a:bodyPr/>
                    <a:lstStyle/>
                    <a:p>
                      <a:pPr marL="0" marR="0" algn="ctr">
                        <a:lnSpc>
                          <a:spcPct val="107000"/>
                        </a:lnSpc>
                        <a:spcBef>
                          <a:spcPts val="0"/>
                        </a:spcBef>
                        <a:spcAft>
                          <a:spcPts val="0"/>
                        </a:spcAft>
                      </a:pPr>
                      <a:r>
                        <a:rPr lang="en-US" sz="1800" dirty="0">
                          <a:solidFill>
                            <a:srgbClr val="FF0000"/>
                          </a:solidFill>
                          <a:effectLst/>
                          <a:latin typeface="Tahoma" panose="020B0604030504040204" pitchFamily="34" charset="0"/>
                          <a:ea typeface="Tahoma" panose="020B0604030504040204" pitchFamily="34" charset="0"/>
                          <a:cs typeface="Tahoma" panose="020B0604030504040204" pitchFamily="34" charset="0"/>
                        </a:rPr>
                        <a:t>0.9305</a:t>
                      </a:r>
                    </a:p>
                  </a:txBody>
                  <a:tcPr marL="68580" marR="68580" marT="0" marB="0" anchor="ctr"/>
                </a:tc>
                <a:extLst>
                  <a:ext uri="{0D108BD9-81ED-4DB2-BD59-A6C34878D82A}">
                    <a16:rowId xmlns:a16="http://schemas.microsoft.com/office/drawing/2014/main" val="4171769046"/>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0.892</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word_freq_edu</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18668</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211</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1932373093"/>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0.898</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word_freq_labs</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17062</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3941756100"/>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0.898</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word_freq_85</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17108</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1489205580"/>
                  </a:ext>
                </a:extLst>
              </a:tr>
              <a:tr h="279836">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0.901</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word_freq_650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17400</a:t>
                      </a:r>
                    </a:p>
                  </a:txBody>
                  <a:tcPr marL="68580" marR="68580" marT="0" marB="0" anchor="ctr"/>
                </a:tc>
                <a:tc>
                  <a:txBody>
                    <a:bodyPr/>
                    <a:lstStyle/>
                    <a:p>
                      <a:pPr marL="0" marR="0" algn="ctr">
                        <a:lnSpc>
                          <a:spcPct val="107000"/>
                        </a:lnSpc>
                        <a:spcBef>
                          <a:spcPts val="0"/>
                        </a:spcBef>
                        <a:spcAft>
                          <a:spcPts val="0"/>
                        </a:spcAft>
                      </a:pPr>
                      <a:r>
                        <a:rPr lang="en-US" sz="1800">
                          <a:effectLst/>
                          <a:latin typeface="Tahoma" panose="020B0604030504040204" pitchFamily="34" charset="0"/>
                          <a:ea typeface="Tahoma" panose="020B0604030504040204" pitchFamily="34" charset="0"/>
                          <a:cs typeface="Tahoma" panose="020B0604030504040204" pitchFamily="34" charset="0"/>
                        </a:rPr>
                        <a:t>171</a:t>
                      </a:r>
                    </a:p>
                  </a:txBody>
                  <a:tcPr marL="68580" marR="68580" marT="0" marB="0" anchor="ctr"/>
                </a:tc>
                <a:tc>
                  <a:txBody>
                    <a:bodyPr/>
                    <a:lstStyle/>
                    <a:p>
                      <a:pPr marL="0" marR="0" algn="ctr">
                        <a:lnSpc>
                          <a:spcPct val="107000"/>
                        </a:lnSpc>
                        <a:spcBef>
                          <a:spcPts val="0"/>
                        </a:spcBef>
                        <a:spcAft>
                          <a:spcPts val="0"/>
                        </a:spcAft>
                      </a:pPr>
                      <a:r>
                        <a:rPr lang="en-US" sz="1800" dirty="0">
                          <a:effectLst/>
                          <a:latin typeface="Tahoma" panose="020B0604030504040204" pitchFamily="34" charset="0"/>
                          <a:ea typeface="Tahoma" panose="020B0604030504040204" pitchFamily="34" charset="0"/>
                          <a:cs typeface="Tahoma" panose="020B0604030504040204" pitchFamily="34" charset="0"/>
                        </a:rPr>
                        <a:t>0.9294</a:t>
                      </a:r>
                    </a:p>
                  </a:txBody>
                  <a:tcPr marL="68580" marR="68580" marT="0" marB="0" anchor="ctr"/>
                </a:tc>
                <a:extLst>
                  <a:ext uri="{0D108BD9-81ED-4DB2-BD59-A6C34878D82A}">
                    <a16:rowId xmlns:a16="http://schemas.microsoft.com/office/drawing/2014/main" val="2324139730"/>
                  </a:ext>
                </a:extLst>
              </a:tr>
            </a:tbl>
          </a:graphicData>
        </a:graphic>
      </p:graphicFrame>
      <p:sp>
        <p:nvSpPr>
          <p:cNvPr id="3" name="Slide Number Placeholder 2"/>
          <p:cNvSpPr>
            <a:spLocks noGrp="1"/>
          </p:cNvSpPr>
          <p:nvPr>
            <p:ph type="sldNum" sz="quarter" idx="7"/>
          </p:nvPr>
        </p:nvSpPr>
        <p:spPr/>
        <p:txBody>
          <a:bodyPr/>
          <a:lstStyle/>
          <a:p>
            <a:fld id="{B6F15528-21DE-4FAA-801E-634DDDAF4B2B}" type="slidenum">
              <a:rPr lang="en-US" smtClean="0"/>
              <a:t>25</a:t>
            </a:fld>
            <a:endParaRPr lang="en-US"/>
          </a:p>
        </p:txBody>
      </p:sp>
    </p:spTree>
    <p:extLst>
      <p:ext uri="{BB962C8B-B14F-4D97-AF65-F5344CB8AC3E}">
        <p14:creationId xmlns:p14="http://schemas.microsoft.com/office/powerpoint/2010/main" val="2833910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07360" y="3244850"/>
            <a:ext cx="6435090" cy="1670970"/>
          </a:xfrm>
          <a:prstGeom prst="rect">
            <a:avLst/>
          </a:prstGeom>
        </p:spPr>
        <p:txBody>
          <a:bodyPr vert="horz" wrap="square" lIns="0" tIns="8890" rIns="0" bIns="0" rtlCol="0">
            <a:spAutoFit/>
          </a:bodyPr>
          <a:lstStyle/>
          <a:p>
            <a:pPr algn="just"/>
            <a:r>
              <a:rPr lang="vi-VN" dirty="0"/>
              <a:t> </a:t>
            </a:r>
            <a:r>
              <a:rPr lang="vi-VN" dirty="0" smtClean="0"/>
              <a:t>         </a:t>
            </a:r>
            <a:r>
              <a:rPr lang="en-US" sz="1800" dirty="0" err="1" smtClean="0"/>
              <a:t>Việc</a:t>
            </a:r>
            <a:r>
              <a:rPr lang="en-US" sz="1800" dirty="0" smtClean="0"/>
              <a:t> </a:t>
            </a:r>
            <a:r>
              <a:rPr lang="en-US" sz="1800" dirty="0" err="1"/>
              <a:t>sử</a:t>
            </a:r>
            <a:r>
              <a:rPr lang="en-US" sz="1800" dirty="0"/>
              <a:t> </a:t>
            </a:r>
            <a:r>
              <a:rPr lang="en-US" sz="1800" dirty="0" err="1"/>
              <a:t>dụng</a:t>
            </a:r>
            <a:r>
              <a:rPr lang="en-US" sz="1800" dirty="0"/>
              <a:t> </a:t>
            </a:r>
            <a:r>
              <a:rPr lang="en-US" sz="1800" dirty="0" err="1"/>
              <a:t>đa</a:t>
            </a:r>
            <a:r>
              <a:rPr lang="en-US" sz="1800" dirty="0"/>
              <a:t> </a:t>
            </a:r>
            <a:r>
              <a:rPr lang="en-US" sz="1800" dirty="0" err="1"/>
              <a:t>luồng</a:t>
            </a:r>
            <a:r>
              <a:rPr lang="en-US" sz="1800" dirty="0"/>
              <a:t> </a:t>
            </a:r>
            <a:r>
              <a:rPr lang="en-US" sz="1800" dirty="0" err="1"/>
              <a:t>xử</a:t>
            </a:r>
            <a:r>
              <a:rPr lang="en-US" sz="1800" dirty="0"/>
              <a:t> </a:t>
            </a:r>
            <a:r>
              <a:rPr lang="en-US" sz="1800" dirty="0" err="1"/>
              <a:t>lý</a:t>
            </a:r>
            <a:r>
              <a:rPr lang="en-US" sz="1800" dirty="0"/>
              <a:t> </a:t>
            </a:r>
            <a:r>
              <a:rPr lang="en-US" sz="1800" dirty="0" err="1"/>
              <a:t>trong</a:t>
            </a:r>
            <a:r>
              <a:rPr lang="en-US" sz="1800" dirty="0"/>
              <a:t> </a:t>
            </a:r>
            <a:r>
              <a:rPr lang="en-US" sz="1800" dirty="0" err="1"/>
              <a:t>thuật</a:t>
            </a:r>
            <a:r>
              <a:rPr lang="en-US" sz="1800" dirty="0"/>
              <a:t> </a:t>
            </a:r>
            <a:r>
              <a:rPr lang="en-US" sz="1800" dirty="0" err="1"/>
              <a:t>toán</a:t>
            </a:r>
            <a:r>
              <a:rPr lang="en-US" sz="1800" dirty="0"/>
              <a:t> </a:t>
            </a:r>
            <a:r>
              <a:rPr lang="en-US" sz="1800" dirty="0" err="1"/>
              <a:t>phân</a:t>
            </a:r>
            <a:r>
              <a:rPr lang="en-US" sz="1800" dirty="0"/>
              <a:t> </a:t>
            </a:r>
            <a:r>
              <a:rPr lang="en-US" sz="1800" dirty="0" err="1"/>
              <a:t>loại</a:t>
            </a:r>
            <a:r>
              <a:rPr lang="en-US" sz="1800" dirty="0"/>
              <a:t> </a:t>
            </a:r>
            <a:r>
              <a:rPr lang="en-US" sz="1800" dirty="0" err="1"/>
              <a:t>theo</a:t>
            </a:r>
            <a:r>
              <a:rPr lang="en-US" sz="1800" dirty="0"/>
              <a:t> </a:t>
            </a:r>
            <a:r>
              <a:rPr lang="en-US" sz="1800" dirty="0" err="1"/>
              <a:t>luật</a:t>
            </a:r>
            <a:r>
              <a:rPr lang="en-US" sz="1800" dirty="0"/>
              <a:t> </a:t>
            </a:r>
            <a:r>
              <a:rPr lang="en-US" sz="1800" dirty="0" err="1"/>
              <a:t>kết</a:t>
            </a:r>
            <a:r>
              <a:rPr lang="en-US" sz="1800" dirty="0"/>
              <a:t> </a:t>
            </a:r>
            <a:r>
              <a:rPr lang="en-US" sz="1800" dirty="0" err="1"/>
              <a:t>hợp</a:t>
            </a:r>
            <a:r>
              <a:rPr lang="en-US" sz="1800" dirty="0"/>
              <a:t> </a:t>
            </a:r>
            <a:r>
              <a:rPr lang="en-US" sz="1800" dirty="0" err="1"/>
              <a:t>không</a:t>
            </a:r>
            <a:r>
              <a:rPr lang="en-US" sz="1800" dirty="0"/>
              <a:t> </a:t>
            </a:r>
            <a:r>
              <a:rPr lang="en-US" sz="1800" dirty="0" err="1"/>
              <a:t>chỉ</a:t>
            </a:r>
            <a:r>
              <a:rPr lang="en-US" sz="1800" dirty="0"/>
              <a:t> </a:t>
            </a:r>
            <a:r>
              <a:rPr lang="en-US" sz="1800" dirty="0" err="1"/>
              <a:t>là</a:t>
            </a:r>
            <a:r>
              <a:rPr lang="en-US" sz="1800" dirty="0"/>
              <a:t> </a:t>
            </a:r>
            <a:r>
              <a:rPr lang="en-US" sz="1800" dirty="0" err="1"/>
              <a:t>một</a:t>
            </a:r>
            <a:r>
              <a:rPr lang="en-US" sz="1800" dirty="0"/>
              <a:t> </a:t>
            </a:r>
            <a:r>
              <a:rPr lang="en-US" sz="1800" dirty="0" err="1"/>
              <a:t>tiến</a:t>
            </a:r>
            <a:r>
              <a:rPr lang="en-US" sz="1800" dirty="0"/>
              <a:t> </a:t>
            </a:r>
            <a:r>
              <a:rPr lang="en-US" sz="1800" dirty="0" err="1"/>
              <a:t>bộ</a:t>
            </a:r>
            <a:r>
              <a:rPr lang="en-US" sz="1800" dirty="0"/>
              <a:t> </a:t>
            </a:r>
            <a:r>
              <a:rPr lang="en-US" sz="1800" dirty="0" err="1"/>
              <a:t>đáng</a:t>
            </a:r>
            <a:r>
              <a:rPr lang="en-US" sz="1800" dirty="0"/>
              <a:t> </a:t>
            </a:r>
            <a:r>
              <a:rPr lang="en-US" sz="1800" dirty="0" err="1"/>
              <a:t>kể</a:t>
            </a:r>
            <a:r>
              <a:rPr lang="en-US" sz="1800" dirty="0"/>
              <a:t> </a:t>
            </a:r>
            <a:r>
              <a:rPr lang="en-US" sz="1800" dirty="0" err="1"/>
              <a:t>mà</a:t>
            </a:r>
            <a:r>
              <a:rPr lang="en-US" sz="1800" dirty="0"/>
              <a:t> </a:t>
            </a:r>
            <a:r>
              <a:rPr lang="en-US" sz="1800" dirty="0" err="1"/>
              <a:t>còn</a:t>
            </a:r>
            <a:r>
              <a:rPr lang="en-US" sz="1800" dirty="0"/>
              <a:t> </a:t>
            </a:r>
            <a:r>
              <a:rPr lang="en-US" sz="1800" dirty="0" err="1"/>
              <a:t>là</a:t>
            </a:r>
            <a:r>
              <a:rPr lang="en-US" sz="1800" dirty="0"/>
              <a:t> </a:t>
            </a:r>
            <a:r>
              <a:rPr lang="en-US" sz="1800" dirty="0" err="1"/>
              <a:t>một</a:t>
            </a:r>
            <a:r>
              <a:rPr lang="en-US" sz="1800" dirty="0"/>
              <a:t> </a:t>
            </a:r>
            <a:r>
              <a:rPr lang="en-US" sz="1800" dirty="0" err="1"/>
              <a:t>chiến</a:t>
            </a:r>
            <a:r>
              <a:rPr lang="en-US" sz="1800" dirty="0"/>
              <a:t> </a:t>
            </a:r>
            <a:r>
              <a:rPr lang="en-US" sz="1800" dirty="0" err="1"/>
              <a:t>lược</a:t>
            </a:r>
            <a:r>
              <a:rPr lang="en-US" sz="1800" dirty="0"/>
              <a:t> </a:t>
            </a:r>
            <a:r>
              <a:rPr lang="en-US" sz="1800" dirty="0" err="1"/>
              <a:t>thông</a:t>
            </a:r>
            <a:r>
              <a:rPr lang="en-US" sz="1800" dirty="0"/>
              <a:t> minh </a:t>
            </a:r>
            <a:r>
              <a:rPr lang="en-US" sz="1800" dirty="0" err="1"/>
              <a:t>để</a:t>
            </a:r>
            <a:r>
              <a:rPr lang="en-US" sz="1800" dirty="0"/>
              <a:t> </a:t>
            </a:r>
            <a:r>
              <a:rPr lang="en-US" sz="1800" dirty="0" err="1"/>
              <a:t>tăng</a:t>
            </a:r>
            <a:r>
              <a:rPr lang="en-US" sz="1800" dirty="0"/>
              <a:t> </a:t>
            </a:r>
            <a:r>
              <a:rPr lang="en-US" sz="1800" dirty="0" err="1"/>
              <a:t>tốc</a:t>
            </a:r>
            <a:r>
              <a:rPr lang="en-US" sz="1800" dirty="0"/>
              <a:t> </a:t>
            </a:r>
            <a:r>
              <a:rPr lang="en-US" sz="1800" dirty="0" err="1"/>
              <a:t>độ</a:t>
            </a:r>
            <a:r>
              <a:rPr lang="en-US" sz="1800" dirty="0"/>
              <a:t> </a:t>
            </a:r>
            <a:r>
              <a:rPr lang="en-US" sz="1800" dirty="0" err="1"/>
              <a:t>xử</a:t>
            </a:r>
            <a:r>
              <a:rPr lang="en-US" sz="1800" dirty="0"/>
              <a:t> </a:t>
            </a:r>
            <a:r>
              <a:rPr lang="en-US" sz="1800" dirty="0" err="1"/>
              <a:t>lý</a:t>
            </a:r>
            <a:r>
              <a:rPr lang="en-US" sz="1800" dirty="0"/>
              <a:t>. </a:t>
            </a:r>
            <a:r>
              <a:rPr lang="en-US" sz="1800" dirty="0" err="1"/>
              <a:t>Bằng</a:t>
            </a:r>
            <a:r>
              <a:rPr lang="en-US" sz="1800" dirty="0"/>
              <a:t> </a:t>
            </a:r>
            <a:r>
              <a:rPr lang="en-US" sz="1800" dirty="0" err="1"/>
              <a:t>cách</a:t>
            </a:r>
            <a:r>
              <a:rPr lang="en-US" sz="1800" dirty="0"/>
              <a:t> </a:t>
            </a:r>
            <a:r>
              <a:rPr lang="en-US" sz="1800" dirty="0" err="1"/>
              <a:t>này</a:t>
            </a:r>
            <a:r>
              <a:rPr lang="en-US" sz="1800" dirty="0"/>
              <a:t>, </a:t>
            </a:r>
            <a:r>
              <a:rPr lang="en-US" sz="1800" dirty="0" err="1"/>
              <a:t>chúng</a:t>
            </a:r>
            <a:r>
              <a:rPr lang="en-US" sz="1800" dirty="0"/>
              <a:t> ta </a:t>
            </a:r>
            <a:r>
              <a:rPr lang="en-US" sz="1800" dirty="0" err="1"/>
              <a:t>có</a:t>
            </a:r>
            <a:r>
              <a:rPr lang="en-US" sz="1800" dirty="0"/>
              <a:t> </a:t>
            </a:r>
            <a:r>
              <a:rPr lang="en-US" sz="1800" dirty="0" err="1"/>
              <a:t>thể</a:t>
            </a:r>
            <a:r>
              <a:rPr lang="en-US" sz="1800" dirty="0"/>
              <a:t> </a:t>
            </a:r>
            <a:r>
              <a:rPr lang="en-US" sz="1800" dirty="0" err="1"/>
              <a:t>tận</a:t>
            </a:r>
            <a:r>
              <a:rPr lang="en-US" sz="1800" dirty="0"/>
              <a:t> </a:t>
            </a:r>
            <a:r>
              <a:rPr lang="en-US" sz="1800" dirty="0" err="1"/>
              <a:t>dụng</a:t>
            </a:r>
            <a:r>
              <a:rPr lang="en-US" sz="1800" dirty="0"/>
              <a:t> </a:t>
            </a:r>
            <a:r>
              <a:rPr lang="en-US" sz="1800" dirty="0" err="1"/>
              <a:t>hiệu</a:t>
            </a:r>
            <a:r>
              <a:rPr lang="en-US" sz="1800" dirty="0"/>
              <a:t> </a:t>
            </a:r>
            <a:r>
              <a:rPr lang="en-US" sz="1800" dirty="0" err="1"/>
              <a:t>suất</a:t>
            </a:r>
            <a:r>
              <a:rPr lang="en-US" sz="1800" dirty="0"/>
              <a:t> </a:t>
            </a:r>
            <a:r>
              <a:rPr lang="en-US" sz="1800" dirty="0" err="1"/>
              <a:t>của</a:t>
            </a:r>
            <a:r>
              <a:rPr lang="en-US" sz="1800" dirty="0"/>
              <a:t> </a:t>
            </a:r>
            <a:r>
              <a:rPr lang="en-US" sz="1800" dirty="0" err="1"/>
              <a:t>các</a:t>
            </a:r>
            <a:r>
              <a:rPr lang="en-US" sz="1800" dirty="0"/>
              <a:t> </a:t>
            </a:r>
            <a:r>
              <a:rPr lang="en-US" sz="1800" dirty="0" err="1"/>
              <a:t>bộ</a:t>
            </a:r>
            <a:r>
              <a:rPr lang="en-US" sz="1800" dirty="0"/>
              <a:t> </a:t>
            </a:r>
            <a:r>
              <a:rPr lang="en-US" sz="1800" dirty="0" err="1"/>
              <a:t>xử</a:t>
            </a:r>
            <a:r>
              <a:rPr lang="en-US" sz="1800" dirty="0"/>
              <a:t> </a:t>
            </a:r>
            <a:r>
              <a:rPr lang="en-US" sz="1800" dirty="0" err="1"/>
              <a:t>lý</a:t>
            </a:r>
            <a:r>
              <a:rPr lang="en-US" sz="1800" dirty="0"/>
              <a:t> </a:t>
            </a:r>
            <a:r>
              <a:rPr lang="en-US" sz="1800" dirty="0" err="1"/>
              <a:t>đa</a:t>
            </a:r>
            <a:r>
              <a:rPr lang="en-US" sz="1800" dirty="0"/>
              <a:t> </a:t>
            </a:r>
            <a:r>
              <a:rPr lang="en-US" sz="1800" dirty="0" err="1"/>
              <a:t>nhân</a:t>
            </a:r>
            <a:r>
              <a:rPr lang="en-US" sz="1800" dirty="0"/>
              <a:t> (multicore processors) </a:t>
            </a:r>
            <a:r>
              <a:rPr lang="en-US" sz="1800" dirty="0" err="1"/>
              <a:t>và</a:t>
            </a:r>
            <a:r>
              <a:rPr lang="en-US" sz="1800" dirty="0"/>
              <a:t> </a:t>
            </a:r>
            <a:r>
              <a:rPr lang="en-US" sz="1800" dirty="0" err="1"/>
              <a:t>thậm</a:t>
            </a:r>
            <a:r>
              <a:rPr lang="en-US" sz="1800" dirty="0"/>
              <a:t> </a:t>
            </a:r>
            <a:r>
              <a:rPr lang="en-US" sz="1800" dirty="0" err="1"/>
              <a:t>chí</a:t>
            </a:r>
            <a:r>
              <a:rPr lang="en-US" sz="1800" dirty="0"/>
              <a:t> </a:t>
            </a:r>
            <a:r>
              <a:rPr lang="en-US" sz="1800" dirty="0" err="1"/>
              <a:t>là</a:t>
            </a:r>
            <a:r>
              <a:rPr lang="en-US" sz="1800" dirty="0"/>
              <a:t> </a:t>
            </a:r>
            <a:r>
              <a:rPr lang="en-US" sz="1800" dirty="0" err="1"/>
              <a:t>các</a:t>
            </a:r>
            <a:r>
              <a:rPr lang="en-US" sz="1800" dirty="0"/>
              <a:t> </a:t>
            </a:r>
            <a:r>
              <a:rPr lang="en-US" sz="1800" dirty="0" err="1"/>
              <a:t>hệ</a:t>
            </a:r>
            <a:r>
              <a:rPr lang="en-US" sz="1800" dirty="0"/>
              <a:t> </a:t>
            </a:r>
            <a:r>
              <a:rPr lang="en-US" sz="1800" dirty="0" err="1"/>
              <a:t>thống</a:t>
            </a:r>
            <a:r>
              <a:rPr lang="en-US" sz="1800" dirty="0"/>
              <a:t> </a:t>
            </a:r>
            <a:r>
              <a:rPr lang="en-US" sz="1800" dirty="0" err="1"/>
              <a:t>phân</a:t>
            </a:r>
            <a:r>
              <a:rPr lang="en-US" sz="1800" dirty="0"/>
              <a:t> </a:t>
            </a:r>
            <a:r>
              <a:rPr lang="en-US" sz="1800" dirty="0" err="1"/>
              <a:t>tán</a:t>
            </a:r>
            <a:r>
              <a:rPr lang="en-US" sz="1800" dirty="0"/>
              <a:t>.</a:t>
            </a:r>
          </a:p>
        </p:txBody>
      </p:sp>
      <p:sp>
        <p:nvSpPr>
          <p:cNvPr id="4" name="object 4"/>
          <p:cNvSpPr txBox="1">
            <a:spLocks noGrp="1"/>
          </p:cNvSpPr>
          <p:nvPr>
            <p:ph type="title"/>
          </p:nvPr>
        </p:nvSpPr>
        <p:spPr>
          <a:xfrm>
            <a:off x="1238021" y="1672886"/>
            <a:ext cx="6537554" cy="903452"/>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a:t>
            </a:r>
            <a:r>
              <a:rPr lang="vi-VN" sz="3600" spc="360" dirty="0">
                <a:latin typeface="Tahoma" panose="020B0604030504040204" pitchFamily="34" charset="0"/>
                <a:ea typeface="Tahoma" panose="020B0604030504040204" pitchFamily="34" charset="0"/>
                <a:cs typeface="Tahoma" panose="020B0604030504040204" pitchFamily="34" charset="0"/>
              </a:rPr>
              <a:t>4</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spc="360" dirty="0" smtClean="0">
                <a:latin typeface="Tahoma" panose="020B0604030504040204" pitchFamily="34" charset="0"/>
                <a:ea typeface="Tahoma" panose="020B0604030504040204" pitchFamily="34" charset="0"/>
                <a:cs typeface="Tahoma" panose="020B0604030504040204" pitchFamily="34" charset="0"/>
              </a:rPr>
              <a:t>Cải </a:t>
            </a:r>
            <a:r>
              <a:rPr lang="vi-VN" sz="3600" spc="360" dirty="0">
                <a:latin typeface="Tahoma" panose="020B0604030504040204" pitchFamily="34" charset="0"/>
                <a:ea typeface="Tahoma" panose="020B0604030504040204" pitchFamily="34" charset="0"/>
                <a:cs typeface="Tahoma" panose="020B0604030504040204" pitchFamily="34" charset="0"/>
              </a:rPr>
              <a:t>Tiến bằng </a:t>
            </a:r>
            <a:r>
              <a:rPr lang="vi-VN" sz="3600" dirty="0">
                <a:latin typeface="Tahoma" panose="020B0604030504040204" pitchFamily="34" charset="0"/>
                <a:ea typeface="Tahoma" panose="020B0604030504040204" pitchFamily="34" charset="0"/>
                <a:cs typeface="Tahoma" panose="020B0604030504040204" pitchFamily="34" charset="0"/>
              </a:rPr>
              <a:t>đa luồng xử lý </a:t>
            </a:r>
            <a:endParaRPr lang="vi-VN" sz="3600" spc="36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8312150" y="2330450"/>
            <a:ext cx="9448800" cy="7467600"/>
          </a:xfrm>
          <a:prstGeom prst="rect">
            <a:avLst/>
          </a:prstGeom>
        </p:spPr>
      </p:pic>
      <p:sp>
        <p:nvSpPr>
          <p:cNvPr id="6" name="TextBox 5"/>
          <p:cNvSpPr txBox="1"/>
          <p:nvPr/>
        </p:nvSpPr>
        <p:spPr>
          <a:xfrm>
            <a:off x="1238021" y="6521450"/>
            <a:ext cx="6235929" cy="923330"/>
          </a:xfrm>
          <a:prstGeom prst="rect">
            <a:avLst/>
          </a:prstGeom>
          <a:noFill/>
        </p:spPr>
        <p:txBody>
          <a:bodyPr wrap="square" rtlCol="0">
            <a:spAutoFit/>
          </a:bodyPr>
          <a:lstStyle/>
          <a:p>
            <a:r>
              <a:rPr lang="vi-VN" dirty="0"/>
              <a:t> </a:t>
            </a:r>
            <a:r>
              <a:rPr lang="vi-VN" dirty="0" smtClean="0"/>
              <a:t>       Ý tưởng: kể thừa lại kết quả của các hướng tiếp cận khác và sử dụng đa luồng xử lý để tăng tốc độ tính toán của mô hình.</a:t>
            </a:r>
            <a:endParaRPr lang="en-US" dirty="0"/>
          </a:p>
        </p:txBody>
      </p:sp>
      <p:sp>
        <p:nvSpPr>
          <p:cNvPr id="2" name="Slide Number Placeholder 1"/>
          <p:cNvSpPr>
            <a:spLocks noGrp="1"/>
          </p:cNvSpPr>
          <p:nvPr>
            <p:ph type="sldNum" sz="quarter" idx="7"/>
          </p:nvPr>
        </p:nvSpPr>
        <p:spPr/>
        <p:txBody>
          <a:bodyPr/>
          <a:lstStyle/>
          <a:p>
            <a:fld id="{B6F15528-21DE-4FAA-801E-634DDDAF4B2B}" type="slidenum">
              <a:rPr lang="en-US" smtClean="0"/>
              <a:t>26</a:t>
            </a:fld>
            <a:endParaRPr lang="en-US"/>
          </a:p>
        </p:txBody>
      </p:sp>
    </p:spTree>
    <p:extLst>
      <p:ext uri="{BB962C8B-B14F-4D97-AF65-F5344CB8AC3E}">
        <p14:creationId xmlns:p14="http://schemas.microsoft.com/office/powerpoint/2010/main" val="645456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8020" y="1672886"/>
            <a:ext cx="7607529" cy="642227"/>
          </a:xfrm>
          <a:prstGeom prst="rect">
            <a:avLst/>
          </a:prstGeom>
        </p:spPr>
        <p:txBody>
          <a:bodyPr vert="horz" wrap="square" lIns="0" tIns="81915" rIns="0" bIns="0" rtlCol="0">
            <a:spAutoFit/>
          </a:bodyPr>
          <a:lstStyle/>
          <a:p>
            <a:pPr marL="12700" marR="5080" algn="ctr">
              <a:lnSpc>
                <a:spcPct val="100699"/>
              </a:lnSpc>
              <a:spcBef>
                <a:spcPts val="75"/>
              </a:spcBef>
            </a:pPr>
            <a:r>
              <a:rPr lang="vi-VN" sz="3600" spc="360" dirty="0" smtClean="0">
                <a:latin typeface="Tahoma" panose="020B0604030504040204" pitchFamily="34" charset="0"/>
                <a:ea typeface="Tahoma" panose="020B0604030504040204" pitchFamily="34" charset="0"/>
                <a:cs typeface="Tahoma" panose="020B0604030504040204" pitchFamily="34" charset="0"/>
              </a:rPr>
              <a:t>5.</a:t>
            </a:r>
            <a:r>
              <a:rPr lang="en-US" sz="3600" spc="360" dirty="0" smtClean="0">
                <a:latin typeface="Tahoma" panose="020B0604030504040204" pitchFamily="34" charset="0"/>
                <a:ea typeface="Tahoma" panose="020B0604030504040204" pitchFamily="34" charset="0"/>
                <a:cs typeface="Tahoma" panose="020B0604030504040204" pitchFamily="34" charset="0"/>
              </a:rPr>
              <a:t> </a:t>
            </a:r>
            <a:r>
              <a:rPr lang="vi-VN" sz="3600" dirty="0">
                <a:latin typeface="Tahoma" panose="020B0604030504040204" pitchFamily="34" charset="0"/>
                <a:ea typeface="Tahoma" panose="020B0604030504040204" pitchFamily="34" charset="0"/>
                <a:cs typeface="Tahoma" panose="020B0604030504040204" pitchFamily="34" charset="0"/>
              </a:rPr>
              <a:t>Đề Xuất hướng tiếp cận khác</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920750" y="3367722"/>
            <a:ext cx="7772400" cy="1477328"/>
          </a:xfrm>
          <a:prstGeom prst="rect">
            <a:avLst/>
          </a:prstGeom>
          <a:noFill/>
        </p:spPr>
        <p:txBody>
          <a:bodyPr wrap="square" rtlCol="0">
            <a:spAutoFit/>
          </a:bodyPr>
          <a:lstStyle/>
          <a:p>
            <a:pPr algn="just"/>
            <a:r>
              <a:rPr lang="vi-VN" dirty="0" smtClean="0">
                <a:latin typeface="Tahoma" panose="020B0604030504040204" pitchFamily="34" charset="0"/>
                <a:ea typeface="Tahoma" panose="020B0604030504040204" pitchFamily="34" charset="0"/>
                <a:cs typeface="Tahoma" panose="020B0604030504040204" pitchFamily="34" charset="0"/>
              </a:rPr>
              <a:t>          Nếu như ở hướng tiếp cận cuối cùng của công trình nghiên cứu này đã nói về các sử dụng đa luồng xử lý để tính toán các luật. Thì có 1 hướng tiếp cận khác cũng sử dụng đa luồng sử lý. Thay vì đa luồng xử lý trong tính toán luật(theo hàng ngang), thì có 1 hướng tiếp cận khác là sử dụng đa luồng xử lý trên từng cột( theo hàng dọc).</a:t>
            </a:r>
            <a:endParaRPr lang="en-US"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52793027"/>
              </p:ext>
            </p:extLst>
          </p:nvPr>
        </p:nvGraphicFramePr>
        <p:xfrm>
          <a:off x="8997950" y="3473450"/>
          <a:ext cx="7772401" cy="5826950"/>
        </p:xfrm>
        <a:graphic>
          <a:graphicData uri="http://schemas.openxmlformats.org/drawingml/2006/table">
            <a:tbl>
              <a:tblPr firstRow="1" bandRow="1">
                <a:tableStyleId>{5C22544A-7EE6-4342-B048-85BDC9FD1C3A}</a:tableStyleId>
              </a:tblPr>
              <a:tblGrid>
                <a:gridCol w="1110343">
                  <a:extLst>
                    <a:ext uri="{9D8B030D-6E8A-4147-A177-3AD203B41FA5}">
                      <a16:colId xmlns:a16="http://schemas.microsoft.com/office/drawing/2014/main" val="747232670"/>
                    </a:ext>
                  </a:extLst>
                </a:gridCol>
                <a:gridCol w="1110343">
                  <a:extLst>
                    <a:ext uri="{9D8B030D-6E8A-4147-A177-3AD203B41FA5}">
                      <a16:colId xmlns:a16="http://schemas.microsoft.com/office/drawing/2014/main" val="154115872"/>
                    </a:ext>
                  </a:extLst>
                </a:gridCol>
                <a:gridCol w="1110343">
                  <a:extLst>
                    <a:ext uri="{9D8B030D-6E8A-4147-A177-3AD203B41FA5}">
                      <a16:colId xmlns:a16="http://schemas.microsoft.com/office/drawing/2014/main" val="1193481143"/>
                    </a:ext>
                  </a:extLst>
                </a:gridCol>
                <a:gridCol w="1110343">
                  <a:extLst>
                    <a:ext uri="{9D8B030D-6E8A-4147-A177-3AD203B41FA5}">
                      <a16:colId xmlns:a16="http://schemas.microsoft.com/office/drawing/2014/main" val="4066167192"/>
                    </a:ext>
                  </a:extLst>
                </a:gridCol>
                <a:gridCol w="1110343">
                  <a:extLst>
                    <a:ext uri="{9D8B030D-6E8A-4147-A177-3AD203B41FA5}">
                      <a16:colId xmlns:a16="http://schemas.microsoft.com/office/drawing/2014/main" val="3889617823"/>
                    </a:ext>
                  </a:extLst>
                </a:gridCol>
                <a:gridCol w="1110343">
                  <a:extLst>
                    <a:ext uri="{9D8B030D-6E8A-4147-A177-3AD203B41FA5}">
                      <a16:colId xmlns:a16="http://schemas.microsoft.com/office/drawing/2014/main" val="1464022823"/>
                    </a:ext>
                  </a:extLst>
                </a:gridCol>
                <a:gridCol w="1110343">
                  <a:extLst>
                    <a:ext uri="{9D8B030D-6E8A-4147-A177-3AD203B41FA5}">
                      <a16:colId xmlns:a16="http://schemas.microsoft.com/office/drawing/2014/main" val="341516671"/>
                    </a:ext>
                  </a:extLst>
                </a:gridCol>
              </a:tblGrid>
              <a:tr h="463780">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play</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outlook</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b="1">
                          <a:latin typeface="Tahoma" panose="020B0604030504040204" pitchFamily="34" charset="0"/>
                          <a:ea typeface="Tahoma" panose="020B0604030504040204" pitchFamily="34" charset="0"/>
                          <a:cs typeface="Tahoma" panose="020B0604030504040204" pitchFamily="34" charset="0"/>
                        </a:rPr>
                        <a:t>temp</a:t>
                      </a:r>
                      <a:endParaRPr lang="en-US">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b="1">
                          <a:latin typeface="Tahoma" panose="020B0604030504040204" pitchFamily="34" charset="0"/>
                          <a:ea typeface="Tahoma" panose="020B0604030504040204" pitchFamily="34" charset="0"/>
                          <a:cs typeface="Tahoma" panose="020B0604030504040204" pitchFamily="34" charset="0"/>
                        </a:rPr>
                        <a:t>humid</a:t>
                      </a:r>
                      <a:endParaRPr lang="en-US">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b="1">
                          <a:latin typeface="Tahoma" panose="020B0604030504040204" pitchFamily="34" charset="0"/>
                          <a:ea typeface="Tahoma" panose="020B0604030504040204" pitchFamily="34" charset="0"/>
                          <a:cs typeface="Tahoma" panose="020B0604030504040204" pitchFamily="34" charset="0"/>
                        </a:rPr>
                        <a:t>wind</a:t>
                      </a:r>
                      <a:endParaRPr lang="en-US">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b="1">
                          <a:latin typeface="Tahoma" panose="020B0604030504040204" pitchFamily="34" charset="0"/>
                          <a:ea typeface="Tahoma" panose="020B0604030504040204" pitchFamily="34" charset="0"/>
                          <a:cs typeface="Tahoma" panose="020B0604030504040204" pitchFamily="34" charset="0"/>
                        </a:rPr>
                        <a:t>day</a:t>
                      </a:r>
                      <a:endParaRPr lang="en-US">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moon</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963636835"/>
                  </a:ext>
                </a:extLst>
              </a:tr>
              <a:tr h="46316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no</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sunny</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hot</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high</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weak</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tuesday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full</a:t>
                      </a:r>
                    </a:p>
                  </a:txBody>
                  <a:tcPr anchor="ctr"/>
                </a:tc>
                <a:extLst>
                  <a:ext uri="{0D108BD9-81ED-4DB2-BD59-A6C34878D82A}">
                    <a16:rowId xmlns:a16="http://schemas.microsoft.com/office/drawing/2014/main" val="1894450741"/>
                  </a:ext>
                </a:extLst>
              </a:tr>
              <a:tr h="46316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no</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sunny</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hot</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high</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strong</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tuesday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small</a:t>
                      </a:r>
                    </a:p>
                  </a:txBody>
                  <a:tcPr anchor="ctr"/>
                </a:tc>
                <a:extLst>
                  <a:ext uri="{0D108BD9-81ED-4DB2-BD59-A6C34878D82A}">
                    <a16:rowId xmlns:a16="http://schemas.microsoft.com/office/drawing/2014/main" val="3668305782"/>
                  </a:ext>
                </a:extLst>
              </a:tr>
              <a:tr h="46316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yes</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overcast</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hot</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high</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weak</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tuesday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full</a:t>
                      </a:r>
                    </a:p>
                  </a:txBody>
                  <a:tcPr anchor="ctr"/>
                </a:tc>
                <a:extLst>
                  <a:ext uri="{0D108BD9-81ED-4DB2-BD59-A6C34878D82A}">
                    <a16:rowId xmlns:a16="http://schemas.microsoft.com/office/drawing/2014/main" val="71181811"/>
                  </a:ext>
                </a:extLst>
              </a:tr>
              <a:tr h="46316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yes</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rainy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mild</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high</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strong</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tuesday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small</a:t>
                      </a:r>
                    </a:p>
                  </a:txBody>
                  <a:tcPr anchor="ctr"/>
                </a:tc>
                <a:extLst>
                  <a:ext uri="{0D108BD9-81ED-4DB2-BD59-A6C34878D82A}">
                    <a16:rowId xmlns:a16="http://schemas.microsoft.com/office/drawing/2014/main" val="1116019122"/>
                  </a:ext>
                </a:extLst>
              </a:tr>
              <a:tr h="46316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yes</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rainy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cool</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normal</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weak</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monday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full</a:t>
                      </a:r>
                    </a:p>
                  </a:txBody>
                  <a:tcPr anchor="ctr"/>
                </a:tc>
                <a:extLst>
                  <a:ext uri="{0D108BD9-81ED-4DB2-BD59-A6C34878D82A}">
                    <a16:rowId xmlns:a16="http://schemas.microsoft.com/office/drawing/2014/main" val="2434928882"/>
                  </a:ext>
                </a:extLst>
              </a:tr>
              <a:tr h="46316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no</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rainy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cool</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normal</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strong</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monday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small</a:t>
                      </a:r>
                    </a:p>
                  </a:txBody>
                  <a:tcPr anchor="ctr"/>
                </a:tc>
                <a:extLst>
                  <a:ext uri="{0D108BD9-81ED-4DB2-BD59-A6C34878D82A}">
                    <a16:rowId xmlns:a16="http://schemas.microsoft.com/office/drawing/2014/main" val="2616895540"/>
                  </a:ext>
                </a:extLst>
              </a:tr>
              <a:tr h="46316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yes</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overcast</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cool</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normal</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strong</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monday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full</a:t>
                      </a:r>
                    </a:p>
                  </a:txBody>
                  <a:tcPr anchor="ctr"/>
                </a:tc>
                <a:extLst>
                  <a:ext uri="{0D108BD9-81ED-4DB2-BD59-A6C34878D82A}">
                    <a16:rowId xmlns:a16="http://schemas.microsoft.com/office/drawing/2014/main" val="3980309908"/>
                  </a:ext>
                </a:extLst>
              </a:tr>
              <a:tr h="46316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no</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sunny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mild</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high</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weak</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monday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small</a:t>
                      </a:r>
                    </a:p>
                  </a:txBody>
                  <a:tcPr anchor="ctr"/>
                </a:tc>
                <a:extLst>
                  <a:ext uri="{0D108BD9-81ED-4DB2-BD59-A6C34878D82A}">
                    <a16:rowId xmlns:a16="http://schemas.microsoft.com/office/drawing/2014/main" val="1064221059"/>
                  </a:ext>
                </a:extLst>
              </a:tr>
              <a:tr h="46316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yes</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sunny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cool</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normal</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weak</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monday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full</a:t>
                      </a:r>
                    </a:p>
                  </a:txBody>
                  <a:tcPr anchor="ctr"/>
                </a:tc>
                <a:extLst>
                  <a:ext uri="{0D108BD9-81ED-4DB2-BD59-A6C34878D82A}">
                    <a16:rowId xmlns:a16="http://schemas.microsoft.com/office/drawing/2014/main" val="2112010379"/>
                  </a:ext>
                </a:extLst>
              </a:tr>
              <a:tr h="46316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yes</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rainy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mild</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normal</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weak</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monday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small</a:t>
                      </a:r>
                    </a:p>
                  </a:txBody>
                  <a:tcPr anchor="ctr"/>
                </a:tc>
                <a:extLst>
                  <a:ext uri="{0D108BD9-81ED-4DB2-BD59-A6C34878D82A}">
                    <a16:rowId xmlns:a16="http://schemas.microsoft.com/office/drawing/2014/main" val="2016489968"/>
                  </a:ext>
                </a:extLst>
              </a:tr>
              <a:tr h="29448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yes</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sunny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mild</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normal</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strong</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friday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full</a:t>
                      </a:r>
                    </a:p>
                  </a:txBody>
                  <a:tcPr anchor="ctr"/>
                </a:tc>
                <a:extLst>
                  <a:ext uri="{0D108BD9-81ED-4DB2-BD59-A6C34878D82A}">
                    <a16:rowId xmlns:a16="http://schemas.microsoft.com/office/drawing/2014/main" val="1273740096"/>
                  </a:ext>
                </a:extLst>
              </a:tr>
              <a:tr h="294485">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no</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rainy</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cool</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normal</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strong</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friday</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small</a:t>
                      </a:r>
                    </a:p>
                  </a:txBody>
                  <a:tcPr anchor="ctr"/>
                </a:tc>
                <a:extLst>
                  <a:ext uri="{0D108BD9-81ED-4DB2-BD59-A6C34878D82A}">
                    <a16:rowId xmlns:a16="http://schemas.microsoft.com/office/drawing/2014/main" val="3629311492"/>
                  </a:ext>
                </a:extLst>
              </a:tr>
            </a:tbl>
          </a:graphicData>
        </a:graphic>
      </p:graphicFrame>
      <p:cxnSp>
        <p:nvCxnSpPr>
          <p:cNvPr id="7" name="Straight Connector 6"/>
          <p:cNvCxnSpPr/>
          <p:nvPr/>
        </p:nvCxnSpPr>
        <p:spPr>
          <a:xfrm>
            <a:off x="8997951" y="3930650"/>
            <a:ext cx="7772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997950" y="5835650"/>
            <a:ext cx="7772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997950" y="7664450"/>
            <a:ext cx="7772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997950" y="3894900"/>
            <a:ext cx="0" cy="53697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70350" y="3930650"/>
            <a:ext cx="0" cy="53697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997950" y="9281713"/>
            <a:ext cx="7772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151350" y="4845050"/>
            <a:ext cx="1295400" cy="369332"/>
          </a:xfrm>
          <a:prstGeom prst="rect">
            <a:avLst/>
          </a:prstGeom>
          <a:noFill/>
        </p:spPr>
        <p:txBody>
          <a:bodyPr wrap="square" rtlCol="0">
            <a:spAutoFit/>
          </a:bodyPr>
          <a:lstStyle/>
          <a:p>
            <a:r>
              <a:rPr lang="vi-VN" dirty="0" smtClean="0"/>
              <a:t>(h1)</a:t>
            </a:r>
            <a:endParaRPr lang="en-US" dirty="0"/>
          </a:p>
        </p:txBody>
      </p:sp>
      <p:sp>
        <p:nvSpPr>
          <p:cNvPr id="17" name="TextBox 16"/>
          <p:cNvSpPr txBox="1"/>
          <p:nvPr/>
        </p:nvSpPr>
        <p:spPr>
          <a:xfrm>
            <a:off x="17151350" y="6615525"/>
            <a:ext cx="1295400" cy="369332"/>
          </a:xfrm>
          <a:prstGeom prst="rect">
            <a:avLst/>
          </a:prstGeom>
          <a:noFill/>
        </p:spPr>
        <p:txBody>
          <a:bodyPr wrap="square" rtlCol="0">
            <a:spAutoFit/>
          </a:bodyPr>
          <a:lstStyle/>
          <a:p>
            <a:r>
              <a:rPr lang="vi-VN" dirty="0" smtClean="0"/>
              <a:t>(h2)</a:t>
            </a:r>
            <a:endParaRPr lang="en-US" dirty="0"/>
          </a:p>
        </p:txBody>
      </p:sp>
      <p:sp>
        <p:nvSpPr>
          <p:cNvPr id="18" name="TextBox 17"/>
          <p:cNvSpPr txBox="1"/>
          <p:nvPr/>
        </p:nvSpPr>
        <p:spPr>
          <a:xfrm>
            <a:off x="17148991" y="8386000"/>
            <a:ext cx="1295400" cy="369332"/>
          </a:xfrm>
          <a:prstGeom prst="rect">
            <a:avLst/>
          </a:prstGeom>
          <a:noFill/>
        </p:spPr>
        <p:txBody>
          <a:bodyPr wrap="square" rtlCol="0">
            <a:spAutoFit/>
          </a:bodyPr>
          <a:lstStyle/>
          <a:p>
            <a:r>
              <a:rPr lang="vi-VN" dirty="0" smtClean="0"/>
              <a:t>(h3)</a:t>
            </a:r>
            <a:endParaRPr lang="en-US" dirty="0"/>
          </a:p>
        </p:txBody>
      </p:sp>
      <p:cxnSp>
        <p:nvCxnSpPr>
          <p:cNvPr id="20" name="Straight Connector 19"/>
          <p:cNvCxnSpPr/>
          <p:nvPr/>
        </p:nvCxnSpPr>
        <p:spPr>
          <a:xfrm>
            <a:off x="12350750" y="3473450"/>
            <a:ext cx="0" cy="582695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0140950" y="3473450"/>
            <a:ext cx="0" cy="582695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560550" y="3473450"/>
            <a:ext cx="0" cy="582695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6761460" y="3473450"/>
            <a:ext cx="0" cy="582695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0084344" y="3473450"/>
            <a:ext cx="6696710" cy="3084"/>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0108111" y="9280173"/>
            <a:ext cx="6696710" cy="3084"/>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979150" y="2998390"/>
            <a:ext cx="1295400" cy="369332"/>
          </a:xfrm>
          <a:prstGeom prst="rect">
            <a:avLst/>
          </a:prstGeom>
          <a:noFill/>
        </p:spPr>
        <p:txBody>
          <a:bodyPr wrap="square" rtlCol="0">
            <a:spAutoFit/>
          </a:bodyPr>
          <a:lstStyle/>
          <a:p>
            <a:r>
              <a:rPr lang="vi-VN" dirty="0" smtClean="0"/>
              <a:t>(v1)</a:t>
            </a:r>
            <a:endParaRPr lang="en-US" dirty="0"/>
          </a:p>
        </p:txBody>
      </p:sp>
      <p:sp>
        <p:nvSpPr>
          <p:cNvPr id="32" name="TextBox 31"/>
          <p:cNvSpPr txBox="1"/>
          <p:nvPr/>
        </p:nvSpPr>
        <p:spPr>
          <a:xfrm>
            <a:off x="13209361" y="2979078"/>
            <a:ext cx="1295400" cy="369332"/>
          </a:xfrm>
          <a:prstGeom prst="rect">
            <a:avLst/>
          </a:prstGeom>
          <a:noFill/>
        </p:spPr>
        <p:txBody>
          <a:bodyPr wrap="square" rtlCol="0">
            <a:spAutoFit/>
          </a:bodyPr>
          <a:lstStyle/>
          <a:p>
            <a:r>
              <a:rPr lang="vi-VN" dirty="0" smtClean="0"/>
              <a:t>(v2)</a:t>
            </a:r>
            <a:endParaRPr lang="en-US" dirty="0"/>
          </a:p>
        </p:txBody>
      </p:sp>
      <p:sp>
        <p:nvSpPr>
          <p:cNvPr id="33" name="TextBox 32"/>
          <p:cNvSpPr txBox="1"/>
          <p:nvPr/>
        </p:nvSpPr>
        <p:spPr>
          <a:xfrm>
            <a:off x="15322550" y="2998390"/>
            <a:ext cx="1295400" cy="369332"/>
          </a:xfrm>
          <a:prstGeom prst="rect">
            <a:avLst/>
          </a:prstGeom>
          <a:noFill/>
        </p:spPr>
        <p:txBody>
          <a:bodyPr wrap="square" rtlCol="0">
            <a:spAutoFit/>
          </a:bodyPr>
          <a:lstStyle/>
          <a:p>
            <a:r>
              <a:rPr lang="vi-VN" dirty="0" smtClean="0"/>
              <a:t>(v3)</a:t>
            </a:r>
            <a:endParaRPr lang="en-US" dirty="0"/>
          </a:p>
        </p:txBody>
      </p:sp>
      <p:sp>
        <p:nvSpPr>
          <p:cNvPr id="6" name="Slide Number Placeholder 5"/>
          <p:cNvSpPr>
            <a:spLocks noGrp="1"/>
          </p:cNvSpPr>
          <p:nvPr>
            <p:ph type="sldNum" sz="quarter" idx="7"/>
          </p:nvPr>
        </p:nvSpPr>
        <p:spPr/>
        <p:txBody>
          <a:bodyPr/>
          <a:lstStyle/>
          <a:p>
            <a:fld id="{B6F15528-21DE-4FAA-801E-634DDDAF4B2B}" type="slidenum">
              <a:rPr lang="en-US" smtClean="0"/>
              <a:t>27</a:t>
            </a:fld>
            <a:endParaRPr lang="en-US"/>
          </a:p>
        </p:txBody>
      </p:sp>
    </p:spTree>
    <p:extLst>
      <p:ext uri="{BB962C8B-B14F-4D97-AF65-F5344CB8AC3E}">
        <p14:creationId xmlns:p14="http://schemas.microsoft.com/office/powerpoint/2010/main" val="187777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par>
                                <p:cTn id="8" presetID="16" presetClass="entr" presetSubtype="2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inVertical)">
                                      <p:cBhvr>
                                        <p:cTn id="13" dur="500"/>
                                        <p:tgtEl>
                                          <p:spTgt spid="30"/>
                                        </p:tgtEl>
                                      </p:cBhvr>
                                    </p:animEffect>
                                  </p:childTnLst>
                                </p:cTn>
                              </p:par>
                              <p:par>
                                <p:cTn id="14" presetID="16" presetClass="entr" presetSubtype="2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par>
                                <p:cTn id="17" presetID="16" presetClass="entr" presetSubtype="21"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arn(inVertical)">
                                      <p:cBhvr>
                                        <p:cTn id="19" dur="500"/>
                                        <p:tgtEl>
                                          <p:spTgt spid="25"/>
                                        </p:tgtEl>
                                      </p:cBhvr>
                                    </p:animEffect>
                                  </p:childTnLst>
                                </p:cTn>
                              </p:par>
                              <p:par>
                                <p:cTn id="20" presetID="16" presetClass="entr" presetSubtype="2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44550" y="1720850"/>
            <a:ext cx="7455129" cy="642227"/>
          </a:xfrm>
          <a:prstGeom prst="rect">
            <a:avLst/>
          </a:prstGeom>
        </p:spPr>
        <p:txBody>
          <a:bodyPr vert="horz" wrap="square" lIns="0" tIns="81915" rIns="0" bIns="0" rtlCol="0">
            <a:spAutoFit/>
          </a:bodyPr>
          <a:lstStyle/>
          <a:p>
            <a:pPr marL="12700" marR="5080" algn="ctr">
              <a:lnSpc>
                <a:spcPct val="100699"/>
              </a:lnSpc>
              <a:spcBef>
                <a:spcPts val="75"/>
              </a:spcBef>
            </a:pPr>
            <a:r>
              <a:rPr lang="vi-VN" sz="3600" dirty="0" smtClean="0">
                <a:latin typeface="Tahoma" panose="020B0604030504040204" pitchFamily="34" charset="0"/>
                <a:ea typeface="Tahoma" panose="020B0604030504040204" pitchFamily="34" charset="0"/>
                <a:cs typeface="Tahoma" panose="020B0604030504040204" pitchFamily="34" charset="0"/>
              </a:rPr>
              <a:t>6. Thiết </a:t>
            </a:r>
            <a:r>
              <a:rPr lang="vi-VN" sz="3600" dirty="0">
                <a:latin typeface="Tahoma" panose="020B0604030504040204" pitchFamily="34" charset="0"/>
                <a:ea typeface="Tahoma" panose="020B0604030504040204" pitchFamily="34" charset="0"/>
                <a:cs typeface="Tahoma" panose="020B0604030504040204" pitchFamily="34" charset="0"/>
              </a:rPr>
              <a:t>kế và Cài đặt ứng dụng</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2597150" y="3231229"/>
            <a:ext cx="12954000" cy="1200329"/>
          </a:xfrm>
          <a:prstGeom prst="rect">
            <a:avLst/>
          </a:prstGeom>
        </p:spPr>
        <p:txBody>
          <a:bodyPr wrap="square">
            <a:spAutoFit/>
          </a:bodyPr>
          <a:lstStyle/>
          <a:p>
            <a:pPr algn="just"/>
            <a:r>
              <a:rPr lang="vi-VN" dirty="0" smtClean="0">
                <a:latin typeface="Tahoma" panose="020B0604030504040204" pitchFamily="34" charset="0"/>
                <a:ea typeface="Tahoma" panose="020B0604030504040204" pitchFamily="34" charset="0"/>
                <a:cs typeface="Tahoma" panose="020B0604030504040204" pitchFamily="34" charset="0"/>
              </a:rPr>
              <a:t>        Công trình nghĩa cứu sẽ thực nghiệm trên SPMF trên nền tảng ngôn ngữ lập trình JAVA như đã nói, những tính tái sử dụng cũng như trải nghiệm của người dùng. Chính vì lý do đó công trình nghiên cứu này sẽ có thêm một phần mềm để thực nghiệm các cách tiếp cận trên. Qua đó  vừa có thể chứng minh độ minh bạch của công trình nghiên cứu này vừa có thể cho thế hệ sau này kế thừa và học tập. Mã nguồn sẽ được lưu trữ trong dư án ScienceResearchSGU20_24.</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4197350" y="4921250"/>
            <a:ext cx="9067800" cy="4997450"/>
          </a:xfrm>
          <a:prstGeom prst="rect">
            <a:avLst/>
          </a:prstGeom>
        </p:spPr>
      </p:pic>
      <p:sp>
        <p:nvSpPr>
          <p:cNvPr id="3" name="Slide Number Placeholder 2"/>
          <p:cNvSpPr>
            <a:spLocks noGrp="1"/>
          </p:cNvSpPr>
          <p:nvPr>
            <p:ph type="sldNum" sz="quarter" idx="7"/>
          </p:nvPr>
        </p:nvSpPr>
        <p:spPr/>
        <p:txBody>
          <a:bodyPr/>
          <a:lstStyle/>
          <a:p>
            <a:fld id="{B6F15528-21DE-4FAA-801E-634DDDAF4B2B}" type="slidenum">
              <a:rPr lang="en-US" smtClean="0"/>
              <a:t>28</a:t>
            </a:fld>
            <a:endParaRPr lang="en-US"/>
          </a:p>
        </p:txBody>
      </p:sp>
    </p:spTree>
    <p:extLst>
      <p:ext uri="{BB962C8B-B14F-4D97-AF65-F5344CB8AC3E}">
        <p14:creationId xmlns:p14="http://schemas.microsoft.com/office/powerpoint/2010/main" val="12695030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44550" y="1720850"/>
            <a:ext cx="7455129" cy="642227"/>
          </a:xfrm>
          <a:prstGeom prst="rect">
            <a:avLst/>
          </a:prstGeom>
        </p:spPr>
        <p:txBody>
          <a:bodyPr vert="horz" wrap="square" lIns="0" tIns="81915" rIns="0" bIns="0" rtlCol="0">
            <a:spAutoFit/>
          </a:bodyPr>
          <a:lstStyle/>
          <a:p>
            <a:pPr marL="12700" marR="5080" algn="ctr">
              <a:lnSpc>
                <a:spcPct val="100699"/>
              </a:lnSpc>
              <a:spcBef>
                <a:spcPts val="75"/>
              </a:spcBef>
            </a:pPr>
            <a:r>
              <a:rPr lang="vi-VN" sz="3600" dirty="0" smtClean="0">
                <a:latin typeface="Tahoma" panose="020B0604030504040204" pitchFamily="34" charset="0"/>
                <a:ea typeface="Tahoma" panose="020B0604030504040204" pitchFamily="34" charset="0"/>
                <a:cs typeface="Tahoma" panose="020B0604030504040204" pitchFamily="34" charset="0"/>
              </a:rPr>
              <a:t>6. Thiết </a:t>
            </a:r>
            <a:r>
              <a:rPr lang="vi-VN" sz="3600" dirty="0">
                <a:latin typeface="Tahoma" panose="020B0604030504040204" pitchFamily="34" charset="0"/>
                <a:ea typeface="Tahoma" panose="020B0604030504040204" pitchFamily="34" charset="0"/>
                <a:cs typeface="Tahoma" panose="020B0604030504040204" pitchFamily="34" charset="0"/>
              </a:rPr>
              <a:t>kế và Cài đặt ứng dụng</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7092950" y="3408918"/>
            <a:ext cx="4343400" cy="369332"/>
          </a:xfrm>
          <a:prstGeom prst="rect">
            <a:avLst/>
          </a:prstGeom>
        </p:spPr>
        <p:txBody>
          <a:bodyPr wrap="square">
            <a:spAutoFit/>
          </a:bodyPr>
          <a:lstStyle/>
          <a:p>
            <a:r>
              <a:rPr lang="vi-VN" sz="1800" i="1" dirty="0" smtClean="0"/>
              <a:t>Thuật toán </a:t>
            </a:r>
            <a:r>
              <a:rPr lang="en-US" sz="1800" i="1" dirty="0" smtClean="0"/>
              <a:t>ACAC </a:t>
            </a:r>
            <a:r>
              <a:rPr lang="en-US" sz="1800" i="1" dirty="0" err="1"/>
              <a:t>trên</a:t>
            </a:r>
            <a:r>
              <a:rPr lang="en-US" sz="1800" i="1" dirty="0"/>
              <a:t> </a:t>
            </a:r>
            <a:r>
              <a:rPr lang="en-US" sz="1800" i="1" dirty="0" err="1"/>
              <a:t>ứng</a:t>
            </a:r>
            <a:r>
              <a:rPr lang="en-US" sz="1800" i="1" dirty="0"/>
              <a:t> </a:t>
            </a:r>
            <a:r>
              <a:rPr lang="en-US" sz="1800" i="1" dirty="0" err="1"/>
              <a:t>dụng</a:t>
            </a:r>
            <a:endParaRPr lang="en-US" sz="1800" i="1" dirty="0"/>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l="-7307" r="1"/>
          <a:stretch/>
        </p:blipFill>
        <p:spPr bwMode="auto">
          <a:xfrm>
            <a:off x="3435350" y="3778250"/>
            <a:ext cx="10642371" cy="6369050"/>
          </a:xfrm>
          <a:prstGeom prst="rect">
            <a:avLst/>
          </a:prstGeom>
          <a:ln>
            <a:noFill/>
          </a:ln>
          <a:extLst>
            <a:ext uri="{53640926-AAD7-44D8-BBD7-CCE9431645EC}">
              <a14:shadowObscured xmlns:a14="http://schemas.microsoft.com/office/drawing/2010/main"/>
            </a:ext>
          </a:extLst>
        </p:spPr>
      </p:pic>
      <p:sp>
        <p:nvSpPr>
          <p:cNvPr id="3" name="Slide Number Placeholder 2"/>
          <p:cNvSpPr>
            <a:spLocks noGrp="1"/>
          </p:cNvSpPr>
          <p:nvPr>
            <p:ph type="sldNum" sz="quarter" idx="7"/>
          </p:nvPr>
        </p:nvSpPr>
        <p:spPr/>
        <p:txBody>
          <a:bodyPr/>
          <a:lstStyle/>
          <a:p>
            <a:fld id="{B6F15528-21DE-4FAA-801E-634DDDAF4B2B}" type="slidenum">
              <a:rPr lang="en-US" smtClean="0"/>
              <a:t>29</a:t>
            </a:fld>
            <a:endParaRPr lang="en-US"/>
          </a:p>
        </p:txBody>
      </p:sp>
    </p:spTree>
    <p:extLst>
      <p:ext uri="{BB962C8B-B14F-4D97-AF65-F5344CB8AC3E}">
        <p14:creationId xmlns:p14="http://schemas.microsoft.com/office/powerpoint/2010/main" val="967278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7950" y="5723868"/>
            <a:ext cx="15935323" cy="4486275"/>
          </a:xfrm>
          <a:prstGeom prst="rect">
            <a:avLst/>
          </a:prstGeom>
        </p:spPr>
      </p:pic>
      <p:sp>
        <p:nvSpPr>
          <p:cNvPr id="3" name="object 3"/>
          <p:cNvSpPr txBox="1">
            <a:spLocks noGrp="1"/>
          </p:cNvSpPr>
          <p:nvPr>
            <p:ph type="title"/>
          </p:nvPr>
        </p:nvSpPr>
        <p:spPr>
          <a:xfrm>
            <a:off x="1073150" y="1568450"/>
            <a:ext cx="6597239" cy="1678665"/>
          </a:xfrm>
          <a:prstGeom prst="rect">
            <a:avLst/>
          </a:prstGeom>
        </p:spPr>
        <p:txBody>
          <a:bodyPr vert="horz" wrap="square" lIns="0" tIns="16510" rIns="0" bIns="0" rtlCol="0">
            <a:spAutoFit/>
          </a:bodyPr>
          <a:lstStyle/>
          <a:p>
            <a:pPr marL="12700">
              <a:lnSpc>
                <a:spcPct val="100000"/>
              </a:lnSpc>
              <a:spcBef>
                <a:spcPts val="130"/>
              </a:spcBef>
            </a:pPr>
            <a:r>
              <a:rPr lang="en-US" sz="3600" spc="235" dirty="0" smtClean="0">
                <a:latin typeface="Tahoma" panose="020B0604030504040204" pitchFamily="34" charset="0"/>
                <a:ea typeface="Tahoma" panose="020B0604030504040204" pitchFamily="34" charset="0"/>
                <a:cs typeface="Tahoma" panose="020B0604030504040204" pitchFamily="34" charset="0"/>
              </a:rPr>
              <a:t>1. </a:t>
            </a:r>
            <a:r>
              <a:rPr sz="3600" spc="235" dirty="0" err="1" smtClean="0">
                <a:latin typeface="Tahoma" panose="020B0604030504040204" pitchFamily="34" charset="0"/>
                <a:ea typeface="Tahoma" panose="020B0604030504040204" pitchFamily="34" charset="0"/>
                <a:cs typeface="Tahoma" panose="020B0604030504040204" pitchFamily="34" charset="0"/>
              </a:rPr>
              <a:t>Giới</a:t>
            </a:r>
            <a:r>
              <a:rPr sz="3600" spc="225" dirty="0" smtClean="0">
                <a:latin typeface="Tahoma" panose="020B0604030504040204" pitchFamily="34" charset="0"/>
                <a:ea typeface="Tahoma" panose="020B0604030504040204" pitchFamily="34" charset="0"/>
                <a:cs typeface="Tahoma" panose="020B0604030504040204" pitchFamily="34" charset="0"/>
              </a:rPr>
              <a:t> </a:t>
            </a:r>
            <a:r>
              <a:rPr sz="3600" spc="420" dirty="0" err="1" smtClean="0">
                <a:latin typeface="Tahoma" panose="020B0604030504040204" pitchFamily="34" charset="0"/>
                <a:ea typeface="Tahoma" panose="020B0604030504040204" pitchFamily="34" charset="0"/>
                <a:cs typeface="Tahoma" panose="020B0604030504040204" pitchFamily="34" charset="0"/>
              </a:rPr>
              <a:t>thiệu</a:t>
            </a:r>
            <a:r>
              <a:rPr lang="en-US" sz="3600" spc="420" dirty="0">
                <a:latin typeface="Tahoma" panose="020B0604030504040204" pitchFamily="34" charset="0"/>
                <a:ea typeface="Tahoma" panose="020B0604030504040204" pitchFamily="34" charset="0"/>
                <a:cs typeface="Tahoma" panose="020B0604030504040204" pitchFamily="34" charset="0"/>
              </a:rPr>
              <a:t> </a:t>
            </a:r>
            <a:r>
              <a:rPr lang="en-US" sz="3600" spc="420" dirty="0" err="1" smtClean="0">
                <a:latin typeface="Tahoma" panose="020B0604030504040204" pitchFamily="34" charset="0"/>
                <a:ea typeface="Tahoma" panose="020B0604030504040204" pitchFamily="34" charset="0"/>
                <a:cs typeface="Tahoma" panose="020B0604030504040204" pitchFamily="34" charset="0"/>
              </a:rPr>
              <a:t>lý</a:t>
            </a:r>
            <a:r>
              <a:rPr lang="en-US" sz="3600" spc="420" dirty="0" smtClean="0">
                <a:latin typeface="Tahoma" panose="020B0604030504040204" pitchFamily="34" charset="0"/>
                <a:ea typeface="Tahoma" panose="020B0604030504040204" pitchFamily="34" charset="0"/>
                <a:cs typeface="Tahoma" panose="020B0604030504040204" pitchFamily="34" charset="0"/>
              </a:rPr>
              <a:t> do </a:t>
            </a:r>
            <a:r>
              <a:rPr lang="en-US" sz="3600" spc="420" dirty="0" err="1" smtClean="0">
                <a:latin typeface="Tahoma" panose="020B0604030504040204" pitchFamily="34" charset="0"/>
                <a:ea typeface="Tahoma" panose="020B0604030504040204" pitchFamily="34" charset="0"/>
                <a:cs typeface="Tahoma" panose="020B0604030504040204" pitchFamily="34" charset="0"/>
              </a:rPr>
              <a:t>chọn</a:t>
            </a:r>
            <a:r>
              <a:rPr lang="en-US" sz="3600" spc="420" dirty="0" smtClean="0">
                <a:latin typeface="Tahoma" panose="020B0604030504040204" pitchFamily="34" charset="0"/>
                <a:ea typeface="Tahoma" panose="020B0604030504040204" pitchFamily="34" charset="0"/>
                <a:cs typeface="Tahoma" panose="020B0604030504040204" pitchFamily="34" charset="0"/>
              </a:rPr>
              <a:t> </a:t>
            </a:r>
            <a:r>
              <a:rPr lang="en-US" sz="3600" spc="420" dirty="0" err="1" smtClean="0">
                <a:latin typeface="Tahoma" panose="020B0604030504040204" pitchFamily="34" charset="0"/>
                <a:ea typeface="Tahoma" panose="020B0604030504040204" pitchFamily="34" charset="0"/>
                <a:cs typeface="Tahoma" panose="020B0604030504040204" pitchFamily="34" charset="0"/>
              </a:rPr>
              <a:t>đề</a:t>
            </a:r>
            <a:r>
              <a:rPr lang="en-US" sz="3600" spc="420" dirty="0" smtClean="0">
                <a:latin typeface="Tahoma" panose="020B0604030504040204" pitchFamily="34" charset="0"/>
                <a:ea typeface="Tahoma" panose="020B0604030504040204" pitchFamily="34" charset="0"/>
                <a:cs typeface="Tahoma" panose="020B0604030504040204" pitchFamily="34" charset="0"/>
              </a:rPr>
              <a:t> </a:t>
            </a:r>
            <a:r>
              <a:rPr lang="en-US" sz="3600" spc="420" dirty="0" err="1" smtClean="0">
                <a:latin typeface="Tahoma" panose="020B0604030504040204" pitchFamily="34" charset="0"/>
                <a:ea typeface="Tahoma" panose="020B0604030504040204" pitchFamily="34" charset="0"/>
                <a:cs typeface="Tahoma" panose="020B0604030504040204" pitchFamily="34" charset="0"/>
              </a:rPr>
              <a:t>tài</a:t>
            </a:r>
            <a:r>
              <a:rPr lang="en-US" sz="3600" spc="420" dirty="0">
                <a:latin typeface="Tahoma" panose="020B0604030504040204" pitchFamily="34" charset="0"/>
                <a:ea typeface="Tahoma" panose="020B0604030504040204" pitchFamily="34" charset="0"/>
                <a:cs typeface="Tahoma" panose="020B0604030504040204" pitchFamily="34" charset="0"/>
              </a:rPr>
              <a:t/>
            </a:r>
            <a:br>
              <a:rPr lang="en-US" sz="3600" spc="420" dirty="0">
                <a:latin typeface="Tahoma" panose="020B0604030504040204" pitchFamily="34" charset="0"/>
                <a:ea typeface="Tahoma" panose="020B0604030504040204" pitchFamily="34" charset="0"/>
                <a:cs typeface="Tahoma" panose="020B0604030504040204" pitchFamily="34" charset="0"/>
              </a:rPr>
            </a:br>
            <a:endParaRPr sz="3600" dirty="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p:nvPr/>
        </p:nvSpPr>
        <p:spPr>
          <a:xfrm>
            <a:off x="8693150" y="1524849"/>
            <a:ext cx="8304758" cy="3444532"/>
          </a:xfrm>
          <a:prstGeom prst="rect">
            <a:avLst/>
          </a:prstGeom>
        </p:spPr>
        <p:txBody>
          <a:bodyPr vert="horz" wrap="square" lIns="0" tIns="58419" rIns="0" bIns="0" rtlCol="0">
            <a:spAutoFit/>
          </a:bodyPr>
          <a:lstStyle/>
          <a:p>
            <a:pPr marL="12700" marR="5080" algn="just">
              <a:lnSpc>
                <a:spcPts val="3300"/>
              </a:lnSpc>
              <a:spcBef>
                <a:spcPts val="459"/>
              </a:spcBef>
            </a:pP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Ngày</a:t>
            </a:r>
            <a:r>
              <a:rPr lang="en-US" sz="2000" dirty="0" smtClean="0">
                <a:latin typeface="Tahoma" panose="020B0604030504040204" pitchFamily="34" charset="0"/>
                <a:ea typeface="Tahoma" panose="020B0604030504040204" pitchFamily="34" charset="0"/>
                <a:cs typeface="Tahoma" panose="020B0604030504040204" pitchFamily="34" charset="0"/>
              </a:rPr>
              <a:t> nay, </a:t>
            </a:r>
            <a:r>
              <a:rPr lang="en-US" sz="2000" dirty="0" err="1">
                <a:latin typeface="Tahoma" panose="020B0604030504040204" pitchFamily="34" charset="0"/>
                <a:ea typeface="Tahoma" panose="020B0604030504040204" pitchFamily="34" charset="0"/>
                <a:cs typeface="Tahoma" panose="020B0604030504040204" pitchFamily="34" charset="0"/>
              </a:rPr>
              <a:t>n</a:t>
            </a:r>
            <a:r>
              <a:rPr lang="en-US" sz="2000" dirty="0" err="1" smtClean="0">
                <a:latin typeface="Tahoma" panose="020B0604030504040204" pitchFamily="34" charset="0"/>
                <a:ea typeface="Tahoma" panose="020B0604030504040204" pitchFamily="34" charset="0"/>
                <a:cs typeface="Tahoma" panose="020B0604030504040204" pitchFamily="34" charset="0"/>
              </a:rPr>
              <a:t>gành</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khoa</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học</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dữ</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liệu</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phải</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đối</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mặt</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với</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những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bài</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toán</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khó</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trên</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vi-VN" sz="2000" dirty="0" smtClean="0">
                <a:latin typeface="Tahoma" panose="020B0604030504040204" pitchFamily="34" charset="0"/>
                <a:ea typeface="Tahoma" panose="020B0604030504040204" pitchFamily="34" charset="0"/>
                <a:cs typeface="Tahoma" panose="020B0604030504040204" pitchFamily="34" charset="0"/>
              </a:rPr>
              <a:t>rất </a:t>
            </a:r>
            <a:r>
              <a:rPr lang="vi-VN" sz="2000" dirty="0">
                <a:latin typeface="Tahoma" panose="020B0604030504040204" pitchFamily="34" charset="0"/>
                <a:ea typeface="Tahoma" panose="020B0604030504040204" pitchFamily="34" charset="0"/>
                <a:cs typeface="Tahoma" panose="020B0604030504040204" pitchFamily="34" charset="0"/>
              </a:rPr>
              <a:t>nhiều loại dữ liệu như dữ liệu ảnh, dữ liệu âm thanh, dữ liệu time series,..... Nhưng dữ liệu giao tác hay còn gọi là các giao dịch </a:t>
            </a:r>
            <a:r>
              <a:rPr lang="vi-VN" sz="2000" dirty="0" smtClean="0">
                <a:latin typeface="Tahoma" panose="020B0604030504040204" pitchFamily="34" charset="0"/>
                <a:ea typeface="Tahoma" panose="020B0604030504040204" pitchFamily="34" charset="0"/>
                <a:cs typeface="Tahoma" panose="020B0604030504040204" pitchFamily="34" charset="0"/>
              </a:rPr>
              <a:t>chiế</a:t>
            </a:r>
            <a:r>
              <a:rPr lang="en-US" sz="2000" dirty="0" smtClean="0">
                <a:latin typeface="Tahoma" panose="020B0604030504040204" pitchFamily="34" charset="0"/>
                <a:ea typeface="Tahoma" panose="020B0604030504040204" pitchFamily="34" charset="0"/>
                <a:cs typeface="Tahoma" panose="020B0604030504040204" pitchFamily="34" charset="0"/>
              </a:rPr>
              <a:t>m</a:t>
            </a:r>
            <a:r>
              <a:rPr lang="vi-VN" sz="2000" dirty="0" smtClean="0">
                <a:latin typeface="Tahoma" panose="020B0604030504040204" pitchFamily="34" charset="0"/>
                <a:ea typeface="Tahoma" panose="020B0604030504040204" pitchFamily="34" charset="0"/>
                <a:cs typeface="Tahoma" panose="020B0604030504040204" pitchFamily="34" charset="0"/>
              </a:rPr>
              <a:t> </a:t>
            </a:r>
            <a:r>
              <a:rPr lang="vi-VN" sz="2000" dirty="0">
                <a:latin typeface="Tahoma" panose="020B0604030504040204" pitchFamily="34" charset="0"/>
                <a:ea typeface="Tahoma" panose="020B0604030504040204" pitchFamily="34" charset="0"/>
                <a:cs typeface="Tahoma" panose="020B0604030504040204" pitchFamily="34" charset="0"/>
              </a:rPr>
              <a:t>tỉ </a:t>
            </a:r>
            <a:r>
              <a:rPr lang="en-US" sz="2000" dirty="0" err="1" smtClean="0">
                <a:latin typeface="Tahoma" panose="020B0604030504040204" pitchFamily="34" charset="0"/>
                <a:ea typeface="Tahoma" panose="020B0604030504040204" pitchFamily="34" charset="0"/>
                <a:cs typeface="Tahoma" panose="020B0604030504040204" pitchFamily="34" charset="0"/>
              </a:rPr>
              <a:t>trọng</a:t>
            </a:r>
            <a:r>
              <a:rPr lang="vi-VN" sz="2000" dirty="0" smtClean="0">
                <a:latin typeface="Tahoma" panose="020B0604030504040204" pitchFamily="34" charset="0"/>
                <a:ea typeface="Tahoma" panose="020B0604030504040204" pitchFamily="34" charset="0"/>
                <a:cs typeface="Tahoma" panose="020B0604030504040204" pitchFamily="34" charset="0"/>
              </a:rPr>
              <a:t> </a:t>
            </a:r>
            <a:r>
              <a:rPr lang="vi-VN" sz="2000" dirty="0">
                <a:latin typeface="Tahoma" panose="020B0604030504040204" pitchFamily="34" charset="0"/>
                <a:ea typeface="Tahoma" panose="020B0604030504040204" pitchFamily="34" charset="0"/>
                <a:cs typeface="Tahoma" panose="020B0604030504040204" pitchFamily="34" charset="0"/>
              </a:rPr>
              <a:t>lớn trong cuộc sống ngày nay. </a:t>
            </a:r>
            <a:r>
              <a:rPr lang="en-US" sz="2000" dirty="0" smtClean="0">
                <a:latin typeface="Tahoma" panose="020B0604030504040204" pitchFamily="34" charset="0"/>
                <a:ea typeface="Tahoma" panose="020B0604030504040204" pitchFamily="34" charset="0"/>
                <a:cs typeface="Tahoma" panose="020B0604030504040204" pitchFamily="34" charset="0"/>
              </a:rPr>
              <a:t>B</a:t>
            </a:r>
            <a:r>
              <a:rPr lang="vi-VN" sz="2000" dirty="0" smtClean="0">
                <a:latin typeface="Tahoma" panose="020B0604030504040204" pitchFamily="34" charset="0"/>
                <a:ea typeface="Tahoma" panose="020B0604030504040204" pitchFamily="34" charset="0"/>
                <a:cs typeface="Tahoma" panose="020B0604030504040204" pitchFamily="34" charset="0"/>
              </a:rPr>
              <a:t>ởi thế</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vi-VN" sz="2000" dirty="0" smtClean="0">
                <a:latin typeface="Tahoma" panose="020B0604030504040204" pitchFamily="34" charset="0"/>
                <a:ea typeface="Tahoma" panose="020B0604030504040204" pitchFamily="34" charset="0"/>
                <a:cs typeface="Tahoma" panose="020B0604030504040204" pitchFamily="34" charset="0"/>
              </a:rPr>
              <a:t>nhu </a:t>
            </a:r>
            <a:r>
              <a:rPr lang="vi-VN" sz="2000" dirty="0">
                <a:latin typeface="Tahoma" panose="020B0604030504040204" pitchFamily="34" charset="0"/>
                <a:ea typeface="Tahoma" panose="020B0604030504040204" pitchFamily="34" charset="0"/>
                <a:cs typeface="Tahoma" panose="020B0604030504040204" pitchFamily="34" charset="0"/>
              </a:rPr>
              <a:t>cầu </a:t>
            </a:r>
            <a:r>
              <a:rPr lang="vi-VN" sz="2000" dirty="0" smtClean="0">
                <a:latin typeface="Tahoma" panose="020B0604030504040204" pitchFamily="34" charset="0"/>
                <a:ea typeface="Tahoma" panose="020B0604030504040204" pitchFamily="34" charset="0"/>
                <a:cs typeface="Tahoma" panose="020B0604030504040204" pitchFamily="34" charset="0"/>
              </a:rPr>
              <a:t>về </a:t>
            </a:r>
            <a:r>
              <a:rPr lang="vi-VN" sz="2000" dirty="0">
                <a:latin typeface="Tahoma" panose="020B0604030504040204" pitchFamily="34" charset="0"/>
                <a:ea typeface="Tahoma" panose="020B0604030504040204" pitchFamily="34" charset="0"/>
                <a:cs typeface="Tahoma" panose="020B0604030504040204" pitchFamily="34" charset="0"/>
              </a:rPr>
              <a:t>việc phân tích và xử lý dữ liệu từ đó đưa ra các </a:t>
            </a:r>
            <a:r>
              <a:rPr lang="vi-VN" sz="2000" b="1" dirty="0">
                <a:latin typeface="Tahoma" panose="020B0604030504040204" pitchFamily="34" charset="0"/>
                <a:ea typeface="Tahoma" panose="020B0604030504040204" pitchFamily="34" charset="0"/>
                <a:cs typeface="Tahoma" panose="020B0604030504040204" pitchFamily="34" charset="0"/>
              </a:rPr>
              <a:t>quy luật, quy tắc </a:t>
            </a:r>
            <a:r>
              <a:rPr lang="vi-VN" sz="2000" dirty="0">
                <a:latin typeface="Tahoma" panose="020B0604030504040204" pitchFamily="34" charset="0"/>
                <a:ea typeface="Tahoma" panose="020B0604030504040204" pitchFamily="34" charset="0"/>
                <a:cs typeface="Tahoma" panose="020B0604030504040204" pitchFamily="34" charset="0"/>
              </a:rPr>
              <a:t>để dự đoán hành vi</a:t>
            </a:r>
            <a:r>
              <a:rPr lang="vi-VN" sz="2000" dirty="0" smtClean="0">
                <a:latin typeface="Tahoma" panose="020B0604030504040204" pitchFamily="34" charset="0"/>
                <a:ea typeface="Tahoma" panose="020B0604030504040204" pitchFamily="34" charset="0"/>
                <a:cs typeface="Tahoma" panose="020B0604030504040204" pitchFamily="34" charset="0"/>
              </a:rPr>
              <a:t>,</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vi-VN" sz="2000" dirty="0" smtClean="0">
                <a:latin typeface="Tahoma" panose="020B0604030504040204" pitchFamily="34" charset="0"/>
                <a:ea typeface="Tahoma" panose="020B0604030504040204" pitchFamily="34" charset="0"/>
                <a:cs typeface="Tahoma" panose="020B0604030504040204" pitchFamily="34" charset="0"/>
              </a:rPr>
              <a:t>quyết </a:t>
            </a:r>
            <a:r>
              <a:rPr lang="vi-VN" sz="2000" dirty="0">
                <a:latin typeface="Tahoma" panose="020B0604030504040204" pitchFamily="34" charset="0"/>
                <a:ea typeface="Tahoma" panose="020B0604030504040204" pitchFamily="34" charset="0"/>
                <a:cs typeface="Tahoma" panose="020B0604030504040204" pitchFamily="34" charset="0"/>
              </a:rPr>
              <a:t>định người </a:t>
            </a:r>
            <a:r>
              <a:rPr lang="vi-VN" sz="2000" dirty="0" smtClean="0">
                <a:latin typeface="Tahoma" panose="020B0604030504040204" pitchFamily="34" charset="0"/>
                <a:ea typeface="Tahoma" panose="020B0604030504040204" pitchFamily="34" charset="0"/>
                <a:cs typeface="Tahoma" panose="020B0604030504040204" pitchFamily="34" charset="0"/>
              </a:rPr>
              <a:t>dùng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là</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rất</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lớn</a:t>
            </a:r>
            <a:r>
              <a:rPr lang="vi-VN" sz="2000" dirty="0" smtClean="0">
                <a:latin typeface="Tahoma" panose="020B0604030504040204" pitchFamily="34" charset="0"/>
                <a:ea typeface="Tahoma" panose="020B0604030504040204" pitchFamily="34" charset="0"/>
                <a:cs typeface="Tahoma" panose="020B0604030504040204" pitchFamily="34" charset="0"/>
              </a:rPr>
              <a:t>. </a:t>
            </a:r>
            <a:r>
              <a:rPr lang="vi-VN" sz="2000" dirty="0">
                <a:latin typeface="Tahoma" panose="020B0604030504040204" pitchFamily="34" charset="0"/>
                <a:ea typeface="Tahoma" panose="020B0604030504040204" pitchFamily="34" charset="0"/>
                <a:cs typeface="Tahoma" panose="020B0604030504040204" pitchFamily="34" charset="0"/>
              </a:rPr>
              <a:t>Để </a:t>
            </a:r>
            <a:r>
              <a:rPr lang="vi-VN" sz="2000" dirty="0" smtClean="0">
                <a:latin typeface="Tahoma" panose="020B0604030504040204" pitchFamily="34" charset="0"/>
                <a:ea typeface="Tahoma" panose="020B0604030504040204" pitchFamily="34" charset="0"/>
                <a:cs typeface="Tahoma" panose="020B0604030504040204" pitchFamily="34" charset="0"/>
              </a:rPr>
              <a:t>gi</a:t>
            </a:r>
            <a:r>
              <a:rPr lang="en-US" sz="2000" dirty="0" err="1" smtClean="0">
                <a:latin typeface="Tahoma" panose="020B0604030504040204" pitchFamily="34" charset="0"/>
                <a:ea typeface="Tahoma" panose="020B0604030504040204" pitchFamily="34" charset="0"/>
                <a:cs typeface="Tahoma" panose="020B0604030504040204" pitchFamily="34" charset="0"/>
              </a:rPr>
              <a:t>ải</a:t>
            </a:r>
            <a:r>
              <a:rPr lang="vi-VN" sz="2000" dirty="0" smtClean="0">
                <a:latin typeface="Tahoma" panose="020B0604030504040204" pitchFamily="34" charset="0"/>
                <a:ea typeface="Tahoma" panose="020B0604030504040204" pitchFamily="34" charset="0"/>
                <a:cs typeface="Tahoma" panose="020B0604030504040204" pitchFamily="34" charset="0"/>
              </a:rPr>
              <a:t> </a:t>
            </a:r>
            <a:r>
              <a:rPr lang="vi-VN" sz="2000" dirty="0">
                <a:latin typeface="Tahoma" panose="020B0604030504040204" pitchFamily="34" charset="0"/>
                <a:ea typeface="Tahoma" panose="020B0604030504040204" pitchFamily="34" charset="0"/>
                <a:cs typeface="Tahoma" panose="020B0604030504040204" pitchFamily="34" charset="0"/>
              </a:rPr>
              <a:t>quyết nhu cầu trên </a:t>
            </a:r>
            <a:r>
              <a:rPr lang="en-US" sz="2000" dirty="0" err="1" smtClean="0">
                <a:latin typeface="Tahoma" panose="020B0604030504040204" pitchFamily="34" charset="0"/>
                <a:ea typeface="Tahoma" panose="020B0604030504040204" pitchFamily="34" charset="0"/>
                <a:cs typeface="Tahoma" panose="020B0604030504040204" pitchFamily="34" charset="0"/>
              </a:rPr>
              <a:t>hàng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loạt</a:t>
            </a:r>
            <a:r>
              <a:rPr lang="vi-VN" sz="2000" dirty="0" smtClean="0">
                <a:latin typeface="Tahoma" panose="020B0604030504040204" pitchFamily="34" charset="0"/>
                <a:ea typeface="Tahoma" panose="020B0604030504040204" pitchFamily="34" charset="0"/>
                <a:cs typeface="Tahoma" panose="020B0604030504040204" pitchFamily="34" charset="0"/>
              </a:rPr>
              <a:t> </a:t>
            </a:r>
            <a:r>
              <a:rPr lang="vi-VN" sz="2000" dirty="0">
                <a:latin typeface="Tahoma" panose="020B0604030504040204" pitchFamily="34" charset="0"/>
                <a:ea typeface="Tahoma" panose="020B0604030504040204" pitchFamily="34" charset="0"/>
                <a:cs typeface="Tahoma" panose="020B0604030504040204" pitchFamily="34" charset="0"/>
              </a:rPr>
              <a:t>mô hình phân loại, dự đoán dữ liệu dựa trên </a:t>
            </a:r>
            <a:r>
              <a:rPr lang="vi-VN" sz="2000" b="1" dirty="0">
                <a:latin typeface="Tahoma" panose="020B0604030504040204" pitchFamily="34" charset="0"/>
                <a:ea typeface="Tahoma" panose="020B0604030504040204" pitchFamily="34" charset="0"/>
                <a:cs typeface="Tahoma" panose="020B0604030504040204" pitchFamily="34" charset="0"/>
              </a:rPr>
              <a:t>luật kết hợp được </a:t>
            </a:r>
            <a:r>
              <a:rPr lang="vi-VN" sz="2000" dirty="0">
                <a:latin typeface="Tahoma" panose="020B0604030504040204" pitchFamily="34" charset="0"/>
                <a:ea typeface="Tahoma" panose="020B0604030504040204" pitchFamily="34" charset="0"/>
                <a:cs typeface="Tahoma" panose="020B0604030504040204" pitchFamily="34" charset="0"/>
              </a:rPr>
              <a:t>ra </a:t>
            </a:r>
            <a:r>
              <a:rPr lang="vi-VN" sz="2000" dirty="0" smtClean="0">
                <a:latin typeface="Tahoma" panose="020B0604030504040204" pitchFamily="34" charset="0"/>
                <a:ea typeface="Tahoma" panose="020B0604030504040204" pitchFamily="34" charset="0"/>
                <a:cs typeface="Tahoma" panose="020B0604030504040204" pitchFamily="34" charset="0"/>
              </a:rPr>
              <a:t>đời</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như</a:t>
            </a:r>
            <a:r>
              <a:rPr lang="en-US" sz="2000" dirty="0" smtClean="0">
                <a:latin typeface="Tahoma" panose="020B0604030504040204" pitchFamily="34" charset="0"/>
                <a:ea typeface="Tahoma" panose="020B0604030504040204" pitchFamily="34" charset="0"/>
                <a:cs typeface="Tahoma" panose="020B0604030504040204" pitchFamily="34" charset="0"/>
              </a:rPr>
              <a:t> ACAC[1], ACCF[2], CBA[3],……….</a:t>
            </a:r>
            <a:endParaRPr sz="20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78840"/>
            <a:ext cx="7768590" cy="114300"/>
          </a:xfrm>
          <a:custGeom>
            <a:avLst/>
            <a:gdLst/>
            <a:ahLst/>
            <a:cxnLst/>
            <a:rect l="l" t="t" r="r" b="b"/>
            <a:pathLst>
              <a:path w="7768590" h="114300">
                <a:moveTo>
                  <a:pt x="0" y="0"/>
                </a:moveTo>
                <a:lnTo>
                  <a:pt x="0" y="114299"/>
                </a:lnTo>
                <a:lnTo>
                  <a:pt x="7768589" y="114299"/>
                </a:lnTo>
                <a:lnTo>
                  <a:pt x="7768589" y="0"/>
                </a:lnTo>
                <a:lnTo>
                  <a:pt x="0" y="0"/>
                </a:lnTo>
                <a:close/>
              </a:path>
            </a:pathLst>
          </a:custGeom>
          <a:solidFill>
            <a:srgbClr val="000000"/>
          </a:solidFill>
        </p:spPr>
        <p:txBody>
          <a:bodyPr wrap="square" lIns="0" tIns="0" rIns="0" bIns="0" rtlCol="0"/>
          <a:lstStyle/>
          <a:p>
            <a:endParaRPr/>
          </a:p>
        </p:txBody>
      </p:sp>
      <p:sp>
        <p:nvSpPr>
          <p:cNvPr id="6" name="Slide Number Placeholder 5"/>
          <p:cNvSpPr>
            <a:spLocks noGrp="1"/>
          </p:cNvSpPr>
          <p:nvPr>
            <p:ph type="sldNum" sz="quarter" idx="7"/>
          </p:nvPr>
        </p:nvSpPr>
        <p:spPr/>
        <p:txBody>
          <a:bodyPr/>
          <a:lstStyle/>
          <a:p>
            <a:fld id="{B6F15528-21DE-4FAA-801E-634DDDAF4B2B}" type="slidenum">
              <a:rPr lang="en-US" smtClean="0"/>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39750" y="1098229"/>
            <a:ext cx="8001000" cy="1201739"/>
          </a:xfrm>
          <a:prstGeom prst="rect">
            <a:avLst/>
          </a:prstGeom>
        </p:spPr>
        <p:txBody>
          <a:bodyPr vert="horz" wrap="square" lIns="0" tIns="81915" rIns="0" bIns="0" rtlCol="0">
            <a:spAutoFit/>
          </a:bodyPr>
          <a:lstStyle/>
          <a:p>
            <a:pPr marL="12700" marR="5080" algn="ctr">
              <a:lnSpc>
                <a:spcPct val="100699"/>
              </a:lnSpc>
              <a:spcBef>
                <a:spcPts val="75"/>
              </a:spcBef>
            </a:pPr>
            <a:r>
              <a:rPr lang="vi-VN" sz="3600" dirty="0" smtClean="0">
                <a:latin typeface="Tahoma" panose="020B0604030504040204" pitchFamily="34" charset="0"/>
                <a:ea typeface="Tahoma" panose="020B0604030504040204" pitchFamily="34" charset="0"/>
                <a:cs typeface="Tahoma" panose="020B0604030504040204" pitchFamily="34" charset="0"/>
              </a:rPr>
              <a:t>7. </a:t>
            </a:r>
            <a:r>
              <a:rPr lang="vi-VN" sz="3600" dirty="0">
                <a:latin typeface="Tahoma" panose="020B0604030504040204" pitchFamily="34" charset="0"/>
                <a:ea typeface="Tahoma" panose="020B0604030504040204" pitchFamily="34" charset="0"/>
                <a:cs typeface="Tahoma" panose="020B0604030504040204" pitchFamily="34" charset="0"/>
              </a:rPr>
              <a:t>Các </a:t>
            </a:r>
            <a:r>
              <a:rPr lang="en-US" sz="3600" dirty="0" err="1" smtClean="0">
                <a:latin typeface="Tahoma" panose="020B0604030504040204" pitchFamily="34" charset="0"/>
                <a:ea typeface="Tahoma" panose="020B0604030504040204" pitchFamily="34" charset="0"/>
                <a:cs typeface="Tahoma" panose="020B0604030504040204" pitchFamily="34" charset="0"/>
              </a:rPr>
              <a:t>cột</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mốc</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đạt</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được</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trong</a:t>
            </a:r>
            <a:r>
              <a:rPr lang="vi-VN" sz="3600" dirty="0" smtClean="0">
                <a:latin typeface="Tahoma" panose="020B0604030504040204" pitchFamily="34" charset="0"/>
                <a:ea typeface="Tahoma" panose="020B0604030504040204" pitchFamily="34" charset="0"/>
                <a:cs typeface="Tahoma" panose="020B0604030504040204" pitchFamily="34" charset="0"/>
              </a:rPr>
              <a:t/>
            </a:r>
            <a:br>
              <a:rPr lang="vi-VN" sz="3600" dirty="0" smtClean="0">
                <a:latin typeface="Tahoma" panose="020B0604030504040204" pitchFamily="34" charset="0"/>
                <a:ea typeface="Tahoma" panose="020B0604030504040204" pitchFamily="34" charset="0"/>
                <a:cs typeface="Tahoma" panose="020B0604030504040204" pitchFamily="34" charset="0"/>
              </a:rPr>
            </a:br>
            <a:r>
              <a:rPr lang="vi-VN" sz="3600" dirty="0" smtClean="0">
                <a:latin typeface="Tahoma" panose="020B0604030504040204" pitchFamily="34" charset="0"/>
                <a:ea typeface="Tahoma" panose="020B0604030504040204" pitchFamily="34" charset="0"/>
                <a:cs typeface="Tahoma" panose="020B0604030504040204" pitchFamily="34" charset="0"/>
              </a:rPr>
              <a:t>công trình nghiên cứu</a:t>
            </a:r>
            <a:endParaRPr lang="vi-VN" sz="36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15603" y="882650"/>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277057" y="2458397"/>
            <a:ext cx="7489628" cy="2667000"/>
          </a:xfrm>
          <a:prstGeom prst="rect">
            <a:avLst/>
          </a:prstGeom>
        </p:spPr>
      </p:pic>
      <p:pic>
        <p:nvPicPr>
          <p:cNvPr id="11" name="Picture 10"/>
          <p:cNvPicPr>
            <a:picLocks noChangeAspect="1"/>
          </p:cNvPicPr>
          <p:nvPr/>
        </p:nvPicPr>
        <p:blipFill>
          <a:blip r:embed="rId3"/>
          <a:stretch>
            <a:fillRect/>
          </a:stretch>
        </p:blipFill>
        <p:spPr>
          <a:xfrm>
            <a:off x="10212614" y="1341619"/>
            <a:ext cx="7389932" cy="5181600"/>
          </a:xfrm>
          <a:prstGeom prst="rect">
            <a:avLst/>
          </a:prstGeom>
        </p:spPr>
      </p:pic>
      <p:pic>
        <p:nvPicPr>
          <p:cNvPr id="13" name="Picture 12"/>
          <p:cNvPicPr>
            <a:picLocks noChangeAspect="1"/>
          </p:cNvPicPr>
          <p:nvPr/>
        </p:nvPicPr>
        <p:blipFill rotWithShape="1">
          <a:blip r:embed="rId4"/>
          <a:srcRect b="28687"/>
          <a:stretch/>
        </p:blipFill>
        <p:spPr>
          <a:xfrm>
            <a:off x="277314" y="5824624"/>
            <a:ext cx="7924800" cy="3964916"/>
          </a:xfrm>
          <a:prstGeom prst="rect">
            <a:avLst/>
          </a:prstGeom>
        </p:spPr>
      </p:pic>
      <p:pic>
        <p:nvPicPr>
          <p:cNvPr id="14" name="Picture 13"/>
          <p:cNvPicPr>
            <a:picLocks noChangeAspect="1"/>
          </p:cNvPicPr>
          <p:nvPr/>
        </p:nvPicPr>
        <p:blipFill>
          <a:blip r:embed="rId5"/>
          <a:stretch>
            <a:fillRect/>
          </a:stretch>
        </p:blipFill>
        <p:spPr>
          <a:xfrm>
            <a:off x="10212614" y="7056619"/>
            <a:ext cx="5567136" cy="2595787"/>
          </a:xfrm>
          <a:prstGeom prst="rect">
            <a:avLst/>
          </a:prstGeom>
        </p:spPr>
      </p:pic>
      <p:sp>
        <p:nvSpPr>
          <p:cNvPr id="2" name="Slide Number Placeholder 1"/>
          <p:cNvSpPr>
            <a:spLocks noGrp="1"/>
          </p:cNvSpPr>
          <p:nvPr>
            <p:ph type="sldNum" sz="quarter" idx="7"/>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35178967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44550" y="1720850"/>
            <a:ext cx="8001000" cy="642227"/>
          </a:xfrm>
          <a:prstGeom prst="rect">
            <a:avLst/>
          </a:prstGeom>
        </p:spPr>
        <p:txBody>
          <a:bodyPr vert="horz" wrap="square" lIns="0" tIns="81915" rIns="0" bIns="0" rtlCol="0">
            <a:spAutoFit/>
          </a:bodyPr>
          <a:lstStyle/>
          <a:p>
            <a:pPr marL="12700" marR="5080" algn="ctr">
              <a:lnSpc>
                <a:spcPct val="100699"/>
              </a:lnSpc>
              <a:spcBef>
                <a:spcPts val="75"/>
              </a:spcBef>
            </a:pPr>
            <a:r>
              <a:rPr lang="en-US" sz="3600" dirty="0">
                <a:latin typeface="Tahoma" panose="020B0604030504040204" pitchFamily="34" charset="0"/>
                <a:ea typeface="Tahoma" panose="020B0604030504040204" pitchFamily="34" charset="0"/>
                <a:cs typeface="Tahoma" panose="020B0604030504040204" pitchFamily="34" charset="0"/>
              </a:rPr>
              <a:t>8</a:t>
            </a:r>
            <a:r>
              <a:rPr lang="vi-VN" sz="3600" smtClean="0">
                <a:latin typeface="Tahoma" panose="020B0604030504040204" pitchFamily="34" charset="0"/>
                <a:ea typeface="Tahoma" panose="020B0604030504040204" pitchFamily="34" charset="0"/>
                <a:cs typeface="Tahoma" panose="020B0604030504040204" pitchFamily="34" charset="0"/>
              </a:rPr>
              <a:t>. </a:t>
            </a:r>
            <a:r>
              <a:rPr lang="vi-VN" sz="3600" dirty="0">
                <a:latin typeface="Tahoma" panose="020B0604030504040204" pitchFamily="34" charset="0"/>
                <a:ea typeface="Tahoma" panose="020B0604030504040204" pitchFamily="34" charset="0"/>
                <a:cs typeface="Tahoma" panose="020B0604030504040204" pitchFamily="34" charset="0"/>
              </a:rPr>
              <a:t>Tổng Kết công trình nghiên cứu</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859609" y="2988399"/>
            <a:ext cx="6248400" cy="3139321"/>
          </a:xfrm>
          <a:prstGeom prst="rect">
            <a:avLst/>
          </a:prstGeom>
          <a:noFill/>
        </p:spPr>
        <p:txBody>
          <a:bodyPr wrap="square" rtlCol="0">
            <a:spAutoFit/>
          </a:bodyPr>
          <a:lstStyle/>
          <a:p>
            <a:pPr algn="just"/>
            <a:r>
              <a:rPr lang="vi-VN" dirty="0" smtClean="0">
                <a:solidFill>
                  <a:schemeClr val="tx1"/>
                </a:solidFill>
                <a:latin typeface="Tahoma" panose="020B0604030504040204" pitchFamily="34" charset="0"/>
                <a:ea typeface="Tahoma" panose="020B0604030504040204" pitchFamily="34" charset="0"/>
                <a:cs typeface="Tahoma" panose="020B0604030504040204" pitchFamily="34" charset="0"/>
              </a:rPr>
              <a:t>        Công Trình Nghiên cứu của chủ nhiệm đề tài Trần Anh Tuấn dưới sự hướng dẫn của TS. Nguyễn Quốc Huy đã nổ lực phân tích và đưa ra các ý tưởng nhằm giúp cho các thuật toán phân lớp bằng luật kết hợp trở nên tối ưu hơn về độ chính xác cũng như tốc độ xử lý. Mỗi Cách tiếp cận trong công trình này, đều đã được nếu lên được điểm mạnh và tầm ảnh hưởng của hướng đó trên các thuật toán phân lớp bằng luật kết hợp. Nhưng bên cạnh điểm mạnh, mỗi cách tiếp cận cũng đều mang trong mình những điểm hạn chế điều đó đã được thể hiện cụ thể trong phần thực nghiệm của các hướng tiếp cận.</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0" name="object 2"/>
          <p:cNvPicPr/>
          <p:nvPr/>
        </p:nvPicPr>
        <p:blipFill>
          <a:blip r:embed="rId2" cstate="print"/>
          <a:stretch>
            <a:fillRect/>
          </a:stretch>
        </p:blipFill>
        <p:spPr>
          <a:xfrm>
            <a:off x="9607550" y="1704340"/>
            <a:ext cx="7886698" cy="7572375"/>
          </a:xfrm>
          <a:prstGeom prst="rect">
            <a:avLst/>
          </a:prstGeom>
        </p:spPr>
      </p:pic>
      <p:sp>
        <p:nvSpPr>
          <p:cNvPr id="2" name="Slide Number Placeholder 1"/>
          <p:cNvSpPr>
            <a:spLocks noGrp="1"/>
          </p:cNvSpPr>
          <p:nvPr>
            <p:ph type="sldNum" sz="quarter" idx="7"/>
          </p:nvPr>
        </p:nvSpPr>
        <p:spPr/>
        <p:txBody>
          <a:bodyPr/>
          <a:lstStyle/>
          <a:p>
            <a:fld id="{B6F15528-21DE-4FAA-801E-634DDDAF4B2B}" type="slidenum">
              <a:rPr lang="en-US" smtClean="0"/>
              <a:t>31</a:t>
            </a:fld>
            <a:endParaRPr lang="en-US"/>
          </a:p>
        </p:txBody>
      </p:sp>
    </p:spTree>
    <p:extLst>
      <p:ext uri="{BB962C8B-B14F-4D97-AF65-F5344CB8AC3E}">
        <p14:creationId xmlns:p14="http://schemas.microsoft.com/office/powerpoint/2010/main" val="38795860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6" name="Picture 2" descr="Tổng hợp 10 hình nền Slide Thank You, Slide Ending đẹp nhấ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0" y="0"/>
            <a:ext cx="18333539" cy="102997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7"/>
          </p:nvPr>
        </p:nvSpPr>
        <p:spPr/>
        <p:txBody>
          <a:bodyPr/>
          <a:lstStyle/>
          <a:p>
            <a:fld id="{B6F15528-21DE-4FAA-801E-634DDDAF4B2B}" type="slidenum">
              <a:rPr lang="en-US" smtClean="0"/>
              <a:t>32</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162"/>
            <a:ext cx="18281650" cy="10285095"/>
            <a:chOff x="0" y="2162"/>
            <a:chExt cx="18281650" cy="10285095"/>
          </a:xfrm>
        </p:grpSpPr>
        <p:pic>
          <p:nvPicPr>
            <p:cNvPr id="3" name="object 3"/>
            <p:cNvPicPr/>
            <p:nvPr/>
          </p:nvPicPr>
          <p:blipFill>
            <a:blip r:embed="rId2" cstate="print"/>
            <a:stretch>
              <a:fillRect/>
            </a:stretch>
          </p:blipFill>
          <p:spPr>
            <a:xfrm>
              <a:off x="8327440" y="2162"/>
              <a:ext cx="9953625" cy="10284835"/>
            </a:xfrm>
            <a:prstGeom prst="rect">
              <a:avLst/>
            </a:prstGeom>
          </p:spPr>
        </p:pic>
        <p:sp>
          <p:nvSpPr>
            <p:cNvPr id="4" name="object 4"/>
            <p:cNvSpPr/>
            <p:nvPr/>
          </p:nvSpPr>
          <p:spPr>
            <a:xfrm>
              <a:off x="0" y="7360"/>
              <a:ext cx="8424545" cy="10280015"/>
            </a:xfrm>
            <a:custGeom>
              <a:avLst/>
              <a:gdLst/>
              <a:ahLst/>
              <a:cxnLst/>
              <a:rect l="l" t="t" r="r" b="b"/>
              <a:pathLst>
                <a:path w="8424545" h="10280015">
                  <a:moveTo>
                    <a:pt x="8424455" y="10279637"/>
                  </a:moveTo>
                  <a:lnTo>
                    <a:pt x="8424455" y="0"/>
                  </a:lnTo>
                  <a:lnTo>
                    <a:pt x="0" y="0"/>
                  </a:lnTo>
                  <a:lnTo>
                    <a:pt x="0" y="10279637"/>
                  </a:lnTo>
                  <a:lnTo>
                    <a:pt x="8424455" y="10279637"/>
                  </a:lnTo>
                  <a:close/>
                </a:path>
              </a:pathLst>
            </a:custGeom>
            <a:solidFill>
              <a:srgbClr val="000000"/>
            </a:solidFill>
          </p:spPr>
          <p:txBody>
            <a:bodyPr wrap="square" lIns="0" tIns="0" rIns="0" bIns="0" rtlCol="0"/>
            <a:lstStyle/>
            <a:p>
              <a:endParaRPr/>
            </a:p>
          </p:txBody>
        </p:sp>
      </p:grpSp>
      <p:sp>
        <p:nvSpPr>
          <p:cNvPr id="5" name="object 5"/>
          <p:cNvSpPr txBox="1"/>
          <p:nvPr/>
        </p:nvSpPr>
        <p:spPr>
          <a:xfrm>
            <a:off x="944632" y="3257181"/>
            <a:ext cx="6226810" cy="6230680"/>
          </a:xfrm>
          <a:prstGeom prst="rect">
            <a:avLst/>
          </a:prstGeom>
        </p:spPr>
        <p:txBody>
          <a:bodyPr vert="horz" wrap="square" lIns="0" tIns="8255" rIns="0" bIns="0" rtlCol="0">
            <a:spAutoFit/>
          </a:bodyPr>
          <a:lstStyle/>
          <a:p>
            <a:pPr marL="12700" marR="5080" algn="just">
              <a:lnSpc>
                <a:spcPct val="100899"/>
              </a:lnSpc>
              <a:spcBef>
                <a:spcPts val="65"/>
              </a:spcBef>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ập</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luật</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kết</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hợp</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(associative rules)[1]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khái</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niệm</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quan</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trọng</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đóng</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vai</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trò</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việc</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phân</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tích</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mối</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quan</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hệ</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giữa</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mục</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tập</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dữ</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liệu</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Tập</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luật</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kết</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hợp</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phần</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quy</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trình</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khai</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phá</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dữ</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liệu</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bao</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gồm</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việc</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thu</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thập</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dữ</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liệu</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xử</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biến</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đổi</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dữ</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liệu</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chọn</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lọc</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thuộc</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tính</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quan</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trọng</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phân</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tích</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mẫu</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mối</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quan</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hệ</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dữ</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liệu</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p>
          <a:p>
            <a:pPr marL="12700" marR="5080" algn="just">
              <a:lnSpc>
                <a:spcPct val="100899"/>
              </a:lnSpc>
              <a:spcBef>
                <a:spcPts val="65"/>
              </a:spcBef>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rPr>
              <a:t>Tập</a:t>
            </a:r>
            <a:r>
              <a:rPr lang="en-US" sz="2000" dirty="0" smtClean="0">
                <a:solidFill>
                  <a:schemeClr val="bg1"/>
                </a:solidFill>
              </a:rPr>
              <a:t> </a:t>
            </a:r>
            <a:r>
              <a:rPr lang="en-US" sz="2000" dirty="0" err="1">
                <a:solidFill>
                  <a:schemeClr val="bg1"/>
                </a:solidFill>
              </a:rPr>
              <a:t>luật</a:t>
            </a:r>
            <a:r>
              <a:rPr lang="en-US" sz="2000" dirty="0">
                <a:solidFill>
                  <a:schemeClr val="bg1"/>
                </a:solidFill>
              </a:rPr>
              <a:t> </a:t>
            </a:r>
            <a:r>
              <a:rPr lang="en-US" sz="2000" dirty="0" err="1">
                <a:solidFill>
                  <a:schemeClr val="bg1"/>
                </a:solidFill>
              </a:rPr>
              <a:t>kết</a:t>
            </a:r>
            <a:r>
              <a:rPr lang="en-US" sz="2000" dirty="0">
                <a:solidFill>
                  <a:schemeClr val="bg1"/>
                </a:solidFill>
              </a:rPr>
              <a:t> </a:t>
            </a:r>
            <a:r>
              <a:rPr lang="en-US" sz="2000" dirty="0" err="1">
                <a:solidFill>
                  <a:schemeClr val="bg1"/>
                </a:solidFill>
              </a:rPr>
              <a:t>hợp</a:t>
            </a:r>
            <a:r>
              <a:rPr lang="en-US" sz="2000" dirty="0">
                <a:solidFill>
                  <a:schemeClr val="bg1"/>
                </a:solidFill>
              </a:rPr>
              <a:t> </a:t>
            </a:r>
            <a:r>
              <a:rPr lang="en-US" sz="2000" dirty="0" err="1">
                <a:solidFill>
                  <a:schemeClr val="bg1"/>
                </a:solidFill>
              </a:rPr>
              <a:t>giúp</a:t>
            </a:r>
            <a:r>
              <a:rPr lang="en-US" sz="2000" dirty="0">
                <a:solidFill>
                  <a:schemeClr val="bg1"/>
                </a:solidFill>
              </a:rPr>
              <a:t> </a:t>
            </a:r>
            <a:r>
              <a:rPr lang="en-US" sz="2000" dirty="0" err="1">
                <a:solidFill>
                  <a:schemeClr val="bg1"/>
                </a:solidFill>
              </a:rPr>
              <a:t>chúng</a:t>
            </a:r>
            <a:r>
              <a:rPr lang="en-US" sz="2000" dirty="0">
                <a:solidFill>
                  <a:schemeClr val="bg1"/>
                </a:solidFill>
              </a:rPr>
              <a:t> ta </a:t>
            </a:r>
            <a:r>
              <a:rPr lang="en-US" sz="2000" dirty="0" err="1">
                <a:solidFill>
                  <a:schemeClr val="bg1"/>
                </a:solidFill>
              </a:rPr>
              <a:t>hiểu</a:t>
            </a:r>
            <a:r>
              <a:rPr lang="en-US" sz="2000" dirty="0">
                <a:solidFill>
                  <a:schemeClr val="bg1"/>
                </a:solidFill>
              </a:rPr>
              <a:t> </a:t>
            </a:r>
            <a:r>
              <a:rPr lang="en-US" sz="2000" dirty="0" err="1">
                <a:solidFill>
                  <a:schemeClr val="bg1"/>
                </a:solidFill>
              </a:rPr>
              <a:t>rõ</a:t>
            </a:r>
            <a:r>
              <a:rPr lang="en-US" sz="2000" dirty="0">
                <a:solidFill>
                  <a:schemeClr val="bg1"/>
                </a:solidFill>
              </a:rPr>
              <a:t> </a:t>
            </a:r>
            <a:r>
              <a:rPr lang="en-US" sz="2000" dirty="0" err="1">
                <a:solidFill>
                  <a:schemeClr val="bg1"/>
                </a:solidFill>
              </a:rPr>
              <a:t>hơn</a:t>
            </a:r>
            <a:r>
              <a:rPr lang="en-US" sz="2000" dirty="0">
                <a:solidFill>
                  <a:schemeClr val="bg1"/>
                </a:solidFill>
              </a:rPr>
              <a:t> </a:t>
            </a:r>
            <a:r>
              <a:rPr lang="en-US" sz="2000" dirty="0" err="1">
                <a:solidFill>
                  <a:schemeClr val="bg1"/>
                </a:solidFill>
              </a:rPr>
              <a:t>về</a:t>
            </a:r>
            <a:r>
              <a:rPr lang="en-US" sz="2000" dirty="0">
                <a:solidFill>
                  <a:schemeClr val="bg1"/>
                </a:solidFill>
              </a:rPr>
              <a:t> </a:t>
            </a:r>
            <a:r>
              <a:rPr lang="en-US" sz="2000" dirty="0" err="1">
                <a:solidFill>
                  <a:schemeClr val="bg1"/>
                </a:solidFill>
              </a:rPr>
              <a:t>các</a:t>
            </a:r>
            <a:r>
              <a:rPr lang="en-US" sz="2000" dirty="0">
                <a:solidFill>
                  <a:schemeClr val="bg1"/>
                </a:solidFill>
              </a:rPr>
              <a:t> </a:t>
            </a:r>
            <a:r>
              <a:rPr lang="en-US" sz="2000" dirty="0" err="1">
                <a:solidFill>
                  <a:schemeClr val="bg1"/>
                </a:solidFill>
              </a:rPr>
              <a:t>mẫu</a:t>
            </a:r>
            <a:r>
              <a:rPr lang="en-US" sz="2000" dirty="0">
                <a:solidFill>
                  <a:schemeClr val="bg1"/>
                </a:solidFill>
              </a:rPr>
              <a:t> </a:t>
            </a:r>
            <a:r>
              <a:rPr lang="en-US" sz="2000" dirty="0" err="1">
                <a:solidFill>
                  <a:schemeClr val="bg1"/>
                </a:solidFill>
              </a:rPr>
              <a:t>xuất</a:t>
            </a:r>
            <a:r>
              <a:rPr lang="en-US" sz="2000" dirty="0">
                <a:solidFill>
                  <a:schemeClr val="bg1"/>
                </a:solidFill>
              </a:rPr>
              <a:t> </a:t>
            </a:r>
            <a:r>
              <a:rPr lang="en-US" sz="2000" dirty="0" err="1">
                <a:solidFill>
                  <a:schemeClr val="bg1"/>
                </a:solidFill>
              </a:rPr>
              <a:t>hiện</a:t>
            </a:r>
            <a:r>
              <a:rPr lang="en-US" sz="2000" dirty="0">
                <a:solidFill>
                  <a:schemeClr val="bg1"/>
                </a:solidFill>
              </a:rPr>
              <a:t> </a:t>
            </a:r>
            <a:r>
              <a:rPr lang="en-US" sz="2000" dirty="0" err="1">
                <a:solidFill>
                  <a:schemeClr val="bg1"/>
                </a:solidFill>
              </a:rPr>
              <a:t>đồng</a:t>
            </a:r>
            <a:r>
              <a:rPr lang="en-US" sz="2000" dirty="0">
                <a:solidFill>
                  <a:schemeClr val="bg1"/>
                </a:solidFill>
              </a:rPr>
              <a:t> </a:t>
            </a:r>
            <a:r>
              <a:rPr lang="en-US" sz="2000" dirty="0" err="1">
                <a:solidFill>
                  <a:schemeClr val="bg1"/>
                </a:solidFill>
              </a:rPr>
              <a:t>thời</a:t>
            </a:r>
            <a:r>
              <a:rPr lang="en-US" sz="2000" dirty="0">
                <a:solidFill>
                  <a:schemeClr val="bg1"/>
                </a:solidFill>
              </a:rPr>
              <a:t> </a:t>
            </a:r>
            <a:r>
              <a:rPr lang="en-US" sz="2000" dirty="0" err="1">
                <a:solidFill>
                  <a:schemeClr val="bg1"/>
                </a:solidFill>
              </a:rPr>
              <a:t>trong</a:t>
            </a:r>
            <a:r>
              <a:rPr lang="en-US" sz="2000" dirty="0">
                <a:solidFill>
                  <a:schemeClr val="bg1"/>
                </a:solidFill>
              </a:rPr>
              <a:t> </a:t>
            </a:r>
            <a:r>
              <a:rPr lang="en-US" sz="2000" dirty="0" err="1">
                <a:solidFill>
                  <a:schemeClr val="bg1"/>
                </a:solidFill>
              </a:rPr>
              <a:t>dữ</a:t>
            </a:r>
            <a:r>
              <a:rPr lang="en-US" sz="2000" dirty="0">
                <a:solidFill>
                  <a:schemeClr val="bg1"/>
                </a:solidFill>
              </a:rPr>
              <a:t> </a:t>
            </a:r>
            <a:r>
              <a:rPr lang="en-US" sz="2000" dirty="0" err="1">
                <a:solidFill>
                  <a:schemeClr val="bg1"/>
                </a:solidFill>
              </a:rPr>
              <a:t>liệu</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từ</a:t>
            </a:r>
            <a:r>
              <a:rPr lang="en-US" sz="2000" dirty="0">
                <a:solidFill>
                  <a:schemeClr val="bg1"/>
                </a:solidFill>
              </a:rPr>
              <a:t> </a:t>
            </a:r>
            <a:r>
              <a:rPr lang="en-US" sz="2000" dirty="0" err="1">
                <a:solidFill>
                  <a:schemeClr val="bg1"/>
                </a:solidFill>
              </a:rPr>
              <a:t>đó</a:t>
            </a:r>
            <a:r>
              <a:rPr lang="en-US" sz="2000" dirty="0">
                <a:solidFill>
                  <a:schemeClr val="bg1"/>
                </a:solidFill>
              </a:rPr>
              <a:t> </a:t>
            </a:r>
            <a:r>
              <a:rPr lang="en-US" sz="2000" dirty="0" err="1">
                <a:solidFill>
                  <a:schemeClr val="bg1"/>
                </a:solidFill>
              </a:rPr>
              <a:t>có</a:t>
            </a:r>
            <a:r>
              <a:rPr lang="en-US" sz="2000" dirty="0">
                <a:solidFill>
                  <a:schemeClr val="bg1"/>
                </a:solidFill>
              </a:rPr>
              <a:t> </a:t>
            </a:r>
            <a:r>
              <a:rPr lang="en-US" sz="2000" dirty="0" err="1">
                <a:solidFill>
                  <a:schemeClr val="bg1"/>
                </a:solidFill>
              </a:rPr>
              <a:t>thể</a:t>
            </a:r>
            <a:r>
              <a:rPr lang="en-US" sz="2000" dirty="0">
                <a:solidFill>
                  <a:schemeClr val="bg1"/>
                </a:solidFill>
              </a:rPr>
              <a:t> </a:t>
            </a:r>
            <a:r>
              <a:rPr lang="en-US" sz="2000" dirty="0" err="1">
                <a:solidFill>
                  <a:schemeClr val="bg1"/>
                </a:solidFill>
              </a:rPr>
              <a:t>áp</a:t>
            </a:r>
            <a:r>
              <a:rPr lang="en-US" sz="2000" dirty="0">
                <a:solidFill>
                  <a:schemeClr val="bg1"/>
                </a:solidFill>
              </a:rPr>
              <a:t> </a:t>
            </a:r>
            <a:r>
              <a:rPr lang="en-US" sz="2000" dirty="0" err="1">
                <a:solidFill>
                  <a:schemeClr val="bg1"/>
                </a:solidFill>
              </a:rPr>
              <a:t>dụng</a:t>
            </a:r>
            <a:r>
              <a:rPr lang="en-US" sz="2000" dirty="0">
                <a:solidFill>
                  <a:schemeClr val="bg1"/>
                </a:solidFill>
              </a:rPr>
              <a:t> </a:t>
            </a:r>
            <a:r>
              <a:rPr lang="en-US" sz="2000" dirty="0" err="1">
                <a:solidFill>
                  <a:schemeClr val="bg1"/>
                </a:solidFill>
              </a:rPr>
              <a:t>để</a:t>
            </a:r>
            <a:r>
              <a:rPr lang="en-US" sz="2000" dirty="0">
                <a:solidFill>
                  <a:schemeClr val="bg1"/>
                </a:solidFill>
              </a:rPr>
              <a:t> </a:t>
            </a:r>
            <a:r>
              <a:rPr lang="en-US" sz="2000" dirty="0" err="1">
                <a:solidFill>
                  <a:schemeClr val="bg1"/>
                </a:solidFill>
              </a:rPr>
              <a:t>dự</a:t>
            </a:r>
            <a:r>
              <a:rPr lang="en-US" sz="2000" dirty="0">
                <a:solidFill>
                  <a:schemeClr val="bg1"/>
                </a:solidFill>
              </a:rPr>
              <a:t> </a:t>
            </a:r>
            <a:r>
              <a:rPr lang="en-US" sz="2000" dirty="0" err="1">
                <a:solidFill>
                  <a:schemeClr val="bg1"/>
                </a:solidFill>
              </a:rPr>
              <a:t>đoán</a:t>
            </a:r>
            <a:r>
              <a:rPr lang="en-US" sz="2000" dirty="0">
                <a:solidFill>
                  <a:schemeClr val="bg1"/>
                </a:solidFill>
              </a:rPr>
              <a:t>, </a:t>
            </a:r>
            <a:r>
              <a:rPr lang="en-US" sz="2000" dirty="0" err="1">
                <a:solidFill>
                  <a:schemeClr val="bg1"/>
                </a:solidFill>
              </a:rPr>
              <a:t>tối</a:t>
            </a:r>
            <a:r>
              <a:rPr lang="en-US" sz="2000" dirty="0">
                <a:solidFill>
                  <a:schemeClr val="bg1"/>
                </a:solidFill>
              </a:rPr>
              <a:t> </a:t>
            </a:r>
            <a:r>
              <a:rPr lang="en-US" sz="2000" dirty="0" err="1">
                <a:solidFill>
                  <a:schemeClr val="bg1"/>
                </a:solidFill>
              </a:rPr>
              <a:t>ưu</a:t>
            </a:r>
            <a:r>
              <a:rPr lang="en-US" sz="2000" dirty="0">
                <a:solidFill>
                  <a:schemeClr val="bg1"/>
                </a:solidFill>
              </a:rPr>
              <a:t> </a:t>
            </a:r>
            <a:r>
              <a:rPr lang="en-US" sz="2000" dirty="0" err="1">
                <a:solidFill>
                  <a:schemeClr val="bg1"/>
                </a:solidFill>
              </a:rPr>
              <a:t>hóa</a:t>
            </a:r>
            <a:r>
              <a:rPr lang="en-US" sz="2000" dirty="0">
                <a:solidFill>
                  <a:schemeClr val="bg1"/>
                </a:solidFill>
              </a:rPr>
              <a:t> </a:t>
            </a:r>
            <a:r>
              <a:rPr lang="en-US" sz="2000" dirty="0" err="1">
                <a:solidFill>
                  <a:schemeClr val="bg1"/>
                </a:solidFill>
              </a:rPr>
              <a:t>quy</a:t>
            </a:r>
            <a:r>
              <a:rPr lang="en-US" sz="2000" dirty="0">
                <a:solidFill>
                  <a:schemeClr val="bg1"/>
                </a:solidFill>
              </a:rPr>
              <a:t> </a:t>
            </a:r>
            <a:r>
              <a:rPr lang="en-US" sz="2000" dirty="0" err="1">
                <a:solidFill>
                  <a:schemeClr val="bg1"/>
                </a:solidFill>
              </a:rPr>
              <a:t>trình</a:t>
            </a:r>
            <a:r>
              <a:rPr lang="en-US" sz="2000" dirty="0">
                <a:solidFill>
                  <a:schemeClr val="bg1"/>
                </a:solidFill>
              </a:rPr>
              <a:t> </a:t>
            </a:r>
            <a:r>
              <a:rPr lang="en-US" sz="2000" dirty="0" err="1">
                <a:solidFill>
                  <a:schemeClr val="bg1"/>
                </a:solidFill>
              </a:rPr>
              <a:t>kinh</a:t>
            </a:r>
            <a:r>
              <a:rPr lang="en-US" sz="2000" dirty="0">
                <a:solidFill>
                  <a:schemeClr val="bg1"/>
                </a:solidFill>
              </a:rPr>
              <a:t> </a:t>
            </a:r>
            <a:r>
              <a:rPr lang="en-US" sz="2000" dirty="0" err="1">
                <a:solidFill>
                  <a:schemeClr val="bg1"/>
                </a:solidFill>
              </a:rPr>
              <a:t>doanh</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đưa</a:t>
            </a:r>
            <a:r>
              <a:rPr lang="en-US" sz="2000" dirty="0">
                <a:solidFill>
                  <a:schemeClr val="bg1"/>
                </a:solidFill>
              </a:rPr>
              <a:t> </a:t>
            </a:r>
            <a:r>
              <a:rPr lang="en-US" sz="2000" dirty="0" err="1">
                <a:solidFill>
                  <a:schemeClr val="bg1"/>
                </a:solidFill>
              </a:rPr>
              <a:t>ra</a:t>
            </a:r>
            <a:r>
              <a:rPr lang="en-US" sz="2000" dirty="0">
                <a:solidFill>
                  <a:schemeClr val="bg1"/>
                </a:solidFill>
              </a:rPr>
              <a:t> </a:t>
            </a:r>
            <a:r>
              <a:rPr lang="en-US" sz="2000" dirty="0" err="1">
                <a:solidFill>
                  <a:schemeClr val="bg1"/>
                </a:solidFill>
              </a:rPr>
              <a:t>các</a:t>
            </a:r>
            <a:r>
              <a:rPr lang="en-US" sz="2000" dirty="0">
                <a:solidFill>
                  <a:schemeClr val="bg1"/>
                </a:solidFill>
              </a:rPr>
              <a:t> </a:t>
            </a:r>
            <a:r>
              <a:rPr lang="en-US" sz="2000" dirty="0" err="1">
                <a:solidFill>
                  <a:schemeClr val="bg1"/>
                </a:solidFill>
              </a:rPr>
              <a:t>quyết</a:t>
            </a:r>
            <a:r>
              <a:rPr lang="en-US" sz="2000" dirty="0">
                <a:solidFill>
                  <a:schemeClr val="bg1"/>
                </a:solidFill>
              </a:rPr>
              <a:t> </a:t>
            </a:r>
            <a:r>
              <a:rPr lang="en-US" sz="2000" dirty="0" err="1">
                <a:solidFill>
                  <a:schemeClr val="bg1"/>
                </a:solidFill>
              </a:rPr>
              <a:t>định</a:t>
            </a:r>
            <a:r>
              <a:rPr lang="en-US" sz="2000" dirty="0">
                <a:solidFill>
                  <a:schemeClr val="bg1"/>
                </a:solidFill>
              </a:rPr>
              <a:t> </a:t>
            </a:r>
            <a:r>
              <a:rPr lang="en-US" sz="2000" dirty="0" err="1">
                <a:solidFill>
                  <a:schemeClr val="bg1"/>
                </a:solidFill>
              </a:rPr>
              <a:t>chiến</a:t>
            </a:r>
            <a:r>
              <a:rPr lang="en-US" sz="2000" dirty="0">
                <a:solidFill>
                  <a:schemeClr val="bg1"/>
                </a:solidFill>
              </a:rPr>
              <a:t> </a:t>
            </a:r>
            <a:r>
              <a:rPr lang="en-US" sz="2000" dirty="0" err="1">
                <a:solidFill>
                  <a:schemeClr val="bg1"/>
                </a:solidFill>
              </a:rPr>
              <a:t>lược</a:t>
            </a:r>
            <a:r>
              <a:rPr lang="en-US" sz="2000" dirty="0">
                <a:solidFill>
                  <a:schemeClr val="bg1"/>
                </a:solidFill>
              </a:rPr>
              <a:t>. </a:t>
            </a:r>
            <a:r>
              <a:rPr lang="en-US" sz="2000" dirty="0" err="1">
                <a:solidFill>
                  <a:schemeClr val="bg1"/>
                </a:solidFill>
              </a:rPr>
              <a:t>Một</a:t>
            </a:r>
            <a:r>
              <a:rPr lang="en-US" sz="2000" dirty="0">
                <a:solidFill>
                  <a:schemeClr val="bg1"/>
                </a:solidFill>
              </a:rPr>
              <a:t> </a:t>
            </a:r>
            <a:r>
              <a:rPr lang="en-US" sz="2000" dirty="0" err="1">
                <a:solidFill>
                  <a:schemeClr val="bg1"/>
                </a:solidFill>
              </a:rPr>
              <a:t>tập</a:t>
            </a:r>
            <a:r>
              <a:rPr lang="en-US" sz="2000" dirty="0">
                <a:solidFill>
                  <a:schemeClr val="bg1"/>
                </a:solidFill>
              </a:rPr>
              <a:t> </a:t>
            </a:r>
            <a:r>
              <a:rPr lang="en-US" sz="2000" dirty="0" err="1">
                <a:solidFill>
                  <a:schemeClr val="bg1"/>
                </a:solidFill>
              </a:rPr>
              <a:t>luật</a:t>
            </a:r>
            <a:r>
              <a:rPr lang="en-US" sz="2000" dirty="0">
                <a:solidFill>
                  <a:schemeClr val="bg1"/>
                </a:solidFill>
              </a:rPr>
              <a:t> </a:t>
            </a:r>
            <a:r>
              <a:rPr lang="en-US" sz="2000" dirty="0" err="1">
                <a:solidFill>
                  <a:schemeClr val="bg1"/>
                </a:solidFill>
              </a:rPr>
              <a:t>kết</a:t>
            </a:r>
            <a:r>
              <a:rPr lang="en-US" sz="2000" dirty="0">
                <a:solidFill>
                  <a:schemeClr val="bg1"/>
                </a:solidFill>
              </a:rPr>
              <a:t> </a:t>
            </a:r>
            <a:r>
              <a:rPr lang="en-US" sz="2000" dirty="0" err="1">
                <a:solidFill>
                  <a:schemeClr val="bg1"/>
                </a:solidFill>
              </a:rPr>
              <a:t>hợp</a:t>
            </a:r>
            <a:r>
              <a:rPr lang="en-US" sz="2000" dirty="0">
                <a:solidFill>
                  <a:schemeClr val="bg1"/>
                </a:solidFill>
              </a:rPr>
              <a:t> </a:t>
            </a:r>
            <a:r>
              <a:rPr lang="en-US" sz="2000" dirty="0" err="1">
                <a:solidFill>
                  <a:schemeClr val="bg1"/>
                </a:solidFill>
              </a:rPr>
              <a:t>thường</a:t>
            </a:r>
            <a:r>
              <a:rPr lang="en-US" sz="2000" dirty="0">
                <a:solidFill>
                  <a:schemeClr val="bg1"/>
                </a:solidFill>
              </a:rPr>
              <a:t> </a:t>
            </a:r>
            <a:r>
              <a:rPr lang="en-US" sz="2000" dirty="0" err="1">
                <a:solidFill>
                  <a:schemeClr val="bg1"/>
                </a:solidFill>
              </a:rPr>
              <a:t>được</a:t>
            </a:r>
            <a:r>
              <a:rPr lang="en-US" sz="2000" dirty="0">
                <a:solidFill>
                  <a:schemeClr val="bg1"/>
                </a:solidFill>
              </a:rPr>
              <a:t> </a:t>
            </a:r>
            <a:r>
              <a:rPr lang="en-US" sz="2000" dirty="0" err="1">
                <a:solidFill>
                  <a:schemeClr val="bg1"/>
                </a:solidFill>
              </a:rPr>
              <a:t>biểu</a:t>
            </a:r>
            <a:r>
              <a:rPr lang="en-US" sz="2000" dirty="0">
                <a:solidFill>
                  <a:schemeClr val="bg1"/>
                </a:solidFill>
              </a:rPr>
              <a:t> </a:t>
            </a:r>
            <a:r>
              <a:rPr lang="en-US" sz="2000" dirty="0" err="1">
                <a:solidFill>
                  <a:schemeClr val="bg1"/>
                </a:solidFill>
              </a:rPr>
              <a:t>diễn</a:t>
            </a:r>
            <a:r>
              <a:rPr lang="en-US" sz="2000" dirty="0">
                <a:solidFill>
                  <a:schemeClr val="bg1"/>
                </a:solidFill>
              </a:rPr>
              <a:t> </a:t>
            </a:r>
            <a:r>
              <a:rPr lang="en-US" sz="2000" dirty="0" err="1">
                <a:solidFill>
                  <a:schemeClr val="bg1"/>
                </a:solidFill>
              </a:rPr>
              <a:t>dưới</a:t>
            </a:r>
            <a:r>
              <a:rPr lang="en-US" sz="2000" dirty="0">
                <a:solidFill>
                  <a:schemeClr val="bg1"/>
                </a:solidFill>
              </a:rPr>
              <a:t> </a:t>
            </a:r>
            <a:r>
              <a:rPr lang="en-US" sz="2000" dirty="0" err="1">
                <a:solidFill>
                  <a:schemeClr val="bg1"/>
                </a:solidFill>
              </a:rPr>
              <a:t>dạng</a:t>
            </a:r>
            <a:r>
              <a:rPr lang="en-US" sz="2000" dirty="0">
                <a:solidFill>
                  <a:schemeClr val="bg1"/>
                </a:solidFill>
              </a:rPr>
              <a:t> "</a:t>
            </a:r>
            <a:r>
              <a:rPr lang="en-US" sz="2000" dirty="0" err="1">
                <a:solidFill>
                  <a:schemeClr val="bg1"/>
                </a:solidFill>
              </a:rPr>
              <a:t>nếu</a:t>
            </a:r>
            <a:r>
              <a:rPr lang="en-US" sz="2000" dirty="0">
                <a:solidFill>
                  <a:schemeClr val="bg1"/>
                </a:solidFill>
              </a:rPr>
              <a:t> A </a:t>
            </a:r>
            <a:r>
              <a:rPr lang="en-US" sz="2000" dirty="0" err="1">
                <a:solidFill>
                  <a:schemeClr val="bg1"/>
                </a:solidFill>
              </a:rPr>
              <a:t>xảy</a:t>
            </a:r>
            <a:r>
              <a:rPr lang="en-US" sz="2000" dirty="0">
                <a:solidFill>
                  <a:schemeClr val="bg1"/>
                </a:solidFill>
              </a:rPr>
              <a:t> </a:t>
            </a:r>
            <a:r>
              <a:rPr lang="en-US" sz="2000" dirty="0" err="1">
                <a:solidFill>
                  <a:schemeClr val="bg1"/>
                </a:solidFill>
              </a:rPr>
              <a:t>ra</a:t>
            </a:r>
            <a:r>
              <a:rPr lang="en-US" sz="2000" dirty="0">
                <a:solidFill>
                  <a:schemeClr val="bg1"/>
                </a:solidFill>
              </a:rPr>
              <a:t>, </a:t>
            </a:r>
            <a:r>
              <a:rPr lang="en-US" sz="2000" dirty="0" err="1">
                <a:solidFill>
                  <a:schemeClr val="bg1"/>
                </a:solidFill>
              </a:rPr>
              <a:t>thì</a:t>
            </a:r>
            <a:r>
              <a:rPr lang="en-US" sz="2000" dirty="0">
                <a:solidFill>
                  <a:schemeClr val="bg1"/>
                </a:solidFill>
              </a:rPr>
              <a:t> B </a:t>
            </a:r>
            <a:r>
              <a:rPr lang="en-US" sz="2000" dirty="0" err="1">
                <a:solidFill>
                  <a:schemeClr val="bg1"/>
                </a:solidFill>
              </a:rPr>
              <a:t>cũng</a:t>
            </a:r>
            <a:r>
              <a:rPr lang="en-US" sz="2000" dirty="0">
                <a:solidFill>
                  <a:schemeClr val="bg1"/>
                </a:solidFill>
              </a:rPr>
              <a:t> </a:t>
            </a:r>
            <a:r>
              <a:rPr lang="en-US" sz="2000" dirty="0" err="1">
                <a:solidFill>
                  <a:schemeClr val="bg1"/>
                </a:solidFill>
              </a:rPr>
              <a:t>xảy</a:t>
            </a:r>
            <a:r>
              <a:rPr lang="en-US" sz="2000" dirty="0">
                <a:solidFill>
                  <a:schemeClr val="bg1"/>
                </a:solidFill>
              </a:rPr>
              <a:t> </a:t>
            </a:r>
            <a:r>
              <a:rPr lang="en-US" sz="2000" dirty="0" err="1">
                <a:solidFill>
                  <a:schemeClr val="bg1"/>
                </a:solidFill>
              </a:rPr>
              <a:t>ra</a:t>
            </a:r>
            <a:r>
              <a:rPr lang="en-US" sz="2000" dirty="0">
                <a:solidFill>
                  <a:schemeClr val="bg1"/>
                </a:solidFill>
              </a:rPr>
              <a:t>" </a:t>
            </a:r>
            <a:r>
              <a:rPr lang="en-US" sz="2000" dirty="0" err="1">
                <a:solidFill>
                  <a:schemeClr val="bg1"/>
                </a:solidFill>
              </a:rPr>
              <a:t>hoặc</a:t>
            </a:r>
            <a:r>
              <a:rPr lang="en-US" sz="2000" dirty="0">
                <a:solidFill>
                  <a:schemeClr val="bg1"/>
                </a:solidFill>
              </a:rPr>
              <a:t> "</a:t>
            </a:r>
            <a:r>
              <a:rPr lang="en-US" sz="2000" dirty="0" err="1">
                <a:solidFill>
                  <a:schemeClr val="bg1"/>
                </a:solidFill>
              </a:rPr>
              <a:t>nếu</a:t>
            </a:r>
            <a:r>
              <a:rPr lang="en-US" sz="2000" dirty="0">
                <a:solidFill>
                  <a:schemeClr val="bg1"/>
                </a:solidFill>
              </a:rPr>
              <a:t> A </a:t>
            </a:r>
            <a:r>
              <a:rPr lang="en-US" sz="2000" dirty="0" err="1">
                <a:solidFill>
                  <a:schemeClr val="bg1"/>
                </a:solidFill>
              </a:rPr>
              <a:t>và</a:t>
            </a:r>
            <a:r>
              <a:rPr lang="en-US" sz="2000" dirty="0">
                <a:solidFill>
                  <a:schemeClr val="bg1"/>
                </a:solidFill>
              </a:rPr>
              <a:t> B </a:t>
            </a:r>
            <a:r>
              <a:rPr lang="en-US" sz="2000" dirty="0" err="1">
                <a:solidFill>
                  <a:schemeClr val="bg1"/>
                </a:solidFill>
              </a:rPr>
              <a:t>xảy</a:t>
            </a:r>
            <a:r>
              <a:rPr lang="en-US" sz="2000" dirty="0">
                <a:solidFill>
                  <a:schemeClr val="bg1"/>
                </a:solidFill>
              </a:rPr>
              <a:t> </a:t>
            </a:r>
            <a:r>
              <a:rPr lang="en-US" sz="2000" dirty="0" err="1">
                <a:solidFill>
                  <a:schemeClr val="bg1"/>
                </a:solidFill>
              </a:rPr>
              <a:t>ra</a:t>
            </a:r>
            <a:r>
              <a:rPr lang="en-US" sz="2000" dirty="0">
                <a:solidFill>
                  <a:schemeClr val="bg1"/>
                </a:solidFill>
              </a:rPr>
              <a:t> </a:t>
            </a:r>
            <a:r>
              <a:rPr lang="en-US" sz="2000" dirty="0" err="1">
                <a:solidFill>
                  <a:schemeClr val="bg1"/>
                </a:solidFill>
              </a:rPr>
              <a:t>cùng</a:t>
            </a:r>
            <a:r>
              <a:rPr lang="en-US" sz="2000" dirty="0">
                <a:solidFill>
                  <a:schemeClr val="bg1"/>
                </a:solidFill>
              </a:rPr>
              <a:t> </a:t>
            </a:r>
            <a:r>
              <a:rPr lang="en-US" sz="2000" dirty="0" err="1">
                <a:solidFill>
                  <a:schemeClr val="bg1"/>
                </a:solidFill>
              </a:rPr>
              <a:t>một</a:t>
            </a:r>
            <a:r>
              <a:rPr lang="en-US" sz="2000" dirty="0">
                <a:solidFill>
                  <a:schemeClr val="bg1"/>
                </a:solidFill>
              </a:rPr>
              <a:t> </a:t>
            </a:r>
            <a:r>
              <a:rPr lang="en-US" sz="2000" dirty="0" err="1">
                <a:solidFill>
                  <a:schemeClr val="bg1"/>
                </a:solidFill>
              </a:rPr>
              <a:t>lúc</a:t>
            </a:r>
            <a:r>
              <a:rPr lang="en-US" sz="2000" dirty="0">
                <a:solidFill>
                  <a:schemeClr val="bg1"/>
                </a:solidFill>
              </a:rPr>
              <a:t>, </a:t>
            </a:r>
            <a:r>
              <a:rPr lang="en-US" sz="2000" dirty="0" err="1">
                <a:solidFill>
                  <a:schemeClr val="bg1"/>
                </a:solidFill>
              </a:rPr>
              <a:t>thì</a:t>
            </a:r>
            <a:r>
              <a:rPr lang="en-US" sz="2000" dirty="0">
                <a:solidFill>
                  <a:schemeClr val="bg1"/>
                </a:solidFill>
              </a:rPr>
              <a:t> C </a:t>
            </a:r>
            <a:r>
              <a:rPr lang="en-US" sz="2000" dirty="0" err="1">
                <a:solidFill>
                  <a:schemeClr val="bg1"/>
                </a:solidFill>
              </a:rPr>
              <a:t>cũng</a:t>
            </a:r>
            <a:r>
              <a:rPr lang="en-US" sz="2000" dirty="0">
                <a:solidFill>
                  <a:schemeClr val="bg1"/>
                </a:solidFill>
              </a:rPr>
              <a:t> </a:t>
            </a:r>
            <a:r>
              <a:rPr lang="en-US" sz="2000" dirty="0" err="1">
                <a:solidFill>
                  <a:schemeClr val="bg1"/>
                </a:solidFill>
              </a:rPr>
              <a:t>xảy</a:t>
            </a:r>
            <a:r>
              <a:rPr lang="en-US" sz="2000" dirty="0">
                <a:solidFill>
                  <a:schemeClr val="bg1"/>
                </a:solidFill>
              </a:rPr>
              <a:t> </a:t>
            </a:r>
            <a:r>
              <a:rPr lang="en-US" sz="2000" dirty="0" err="1">
                <a:solidFill>
                  <a:schemeClr val="bg1"/>
                </a:solidFill>
              </a:rPr>
              <a:t>ra</a:t>
            </a:r>
            <a:r>
              <a:rPr lang="en-US" sz="2000" dirty="0">
                <a:solidFill>
                  <a:schemeClr val="bg1"/>
                </a:solidFill>
              </a:rPr>
              <a:t>". </a:t>
            </a:r>
            <a:r>
              <a:rPr lang="en-US" sz="2000" dirty="0" err="1">
                <a:solidFill>
                  <a:schemeClr val="bg1"/>
                </a:solidFill>
              </a:rPr>
              <a:t>Ví</a:t>
            </a:r>
            <a:r>
              <a:rPr lang="en-US" sz="2000" dirty="0">
                <a:solidFill>
                  <a:schemeClr val="bg1"/>
                </a:solidFill>
              </a:rPr>
              <a:t> </a:t>
            </a:r>
            <a:r>
              <a:rPr lang="en-US" sz="2000" dirty="0" err="1">
                <a:solidFill>
                  <a:schemeClr val="bg1"/>
                </a:solidFill>
              </a:rPr>
              <a:t>dụ</a:t>
            </a:r>
            <a:r>
              <a:rPr lang="en-US" sz="2000" dirty="0">
                <a:solidFill>
                  <a:schemeClr val="bg1"/>
                </a:solidFill>
              </a:rPr>
              <a:t>, </a:t>
            </a:r>
            <a:r>
              <a:rPr lang="en-US" sz="2000" dirty="0" err="1">
                <a:solidFill>
                  <a:schemeClr val="bg1"/>
                </a:solidFill>
              </a:rPr>
              <a:t>trong</a:t>
            </a:r>
            <a:r>
              <a:rPr lang="en-US" sz="2000" dirty="0">
                <a:solidFill>
                  <a:schemeClr val="bg1"/>
                </a:solidFill>
              </a:rPr>
              <a:t> </a:t>
            </a:r>
            <a:r>
              <a:rPr lang="en-US" sz="2000" dirty="0" err="1">
                <a:solidFill>
                  <a:schemeClr val="bg1"/>
                </a:solidFill>
              </a:rPr>
              <a:t>một</a:t>
            </a:r>
            <a:r>
              <a:rPr lang="en-US" sz="2000" dirty="0">
                <a:solidFill>
                  <a:schemeClr val="bg1"/>
                </a:solidFill>
              </a:rPr>
              <a:t> </a:t>
            </a:r>
            <a:r>
              <a:rPr lang="en-US" sz="2000" dirty="0" err="1">
                <a:solidFill>
                  <a:schemeClr val="bg1"/>
                </a:solidFill>
              </a:rPr>
              <a:t>cửa</a:t>
            </a:r>
            <a:r>
              <a:rPr lang="en-US" sz="2000" dirty="0">
                <a:solidFill>
                  <a:schemeClr val="bg1"/>
                </a:solidFill>
              </a:rPr>
              <a:t> </a:t>
            </a:r>
            <a:r>
              <a:rPr lang="en-US" sz="2000" dirty="0" err="1">
                <a:solidFill>
                  <a:schemeClr val="bg1"/>
                </a:solidFill>
              </a:rPr>
              <a:t>hàng</a:t>
            </a:r>
            <a:r>
              <a:rPr lang="en-US" sz="2000" dirty="0">
                <a:solidFill>
                  <a:schemeClr val="bg1"/>
                </a:solidFill>
              </a:rPr>
              <a:t> </a:t>
            </a:r>
            <a:r>
              <a:rPr lang="en-US" sz="2000" dirty="0" err="1">
                <a:solidFill>
                  <a:schemeClr val="bg1"/>
                </a:solidFill>
              </a:rPr>
              <a:t>bán</a:t>
            </a:r>
            <a:r>
              <a:rPr lang="en-US" sz="2000" dirty="0">
                <a:solidFill>
                  <a:schemeClr val="bg1"/>
                </a:solidFill>
              </a:rPr>
              <a:t> </a:t>
            </a:r>
            <a:r>
              <a:rPr lang="en-US" sz="2000" dirty="0" err="1">
                <a:solidFill>
                  <a:schemeClr val="bg1"/>
                </a:solidFill>
              </a:rPr>
              <a:t>lẻ</a:t>
            </a:r>
            <a:r>
              <a:rPr lang="en-US" sz="2000" dirty="0">
                <a:solidFill>
                  <a:schemeClr val="bg1"/>
                </a:solidFill>
              </a:rPr>
              <a:t>, </a:t>
            </a:r>
            <a:r>
              <a:rPr lang="en-US" sz="2000" dirty="0" err="1">
                <a:solidFill>
                  <a:schemeClr val="bg1"/>
                </a:solidFill>
              </a:rPr>
              <a:t>một</a:t>
            </a:r>
            <a:r>
              <a:rPr lang="en-US" sz="2000" dirty="0">
                <a:solidFill>
                  <a:schemeClr val="bg1"/>
                </a:solidFill>
              </a:rPr>
              <a:t> </a:t>
            </a:r>
            <a:r>
              <a:rPr lang="en-US" sz="2000" dirty="0" err="1">
                <a:solidFill>
                  <a:schemeClr val="bg1"/>
                </a:solidFill>
              </a:rPr>
              <a:t>tập</a:t>
            </a:r>
            <a:r>
              <a:rPr lang="en-US" sz="2000" dirty="0">
                <a:solidFill>
                  <a:schemeClr val="bg1"/>
                </a:solidFill>
              </a:rPr>
              <a:t> </a:t>
            </a:r>
            <a:r>
              <a:rPr lang="en-US" sz="2000" dirty="0" err="1">
                <a:solidFill>
                  <a:schemeClr val="bg1"/>
                </a:solidFill>
              </a:rPr>
              <a:t>luật</a:t>
            </a:r>
            <a:r>
              <a:rPr lang="en-US" sz="2000" dirty="0">
                <a:solidFill>
                  <a:schemeClr val="bg1"/>
                </a:solidFill>
              </a:rPr>
              <a:t> </a:t>
            </a:r>
            <a:r>
              <a:rPr lang="en-US" sz="2000" dirty="0" err="1">
                <a:solidFill>
                  <a:schemeClr val="bg1"/>
                </a:solidFill>
              </a:rPr>
              <a:t>kết</a:t>
            </a:r>
            <a:r>
              <a:rPr lang="en-US" sz="2000" dirty="0">
                <a:solidFill>
                  <a:schemeClr val="bg1"/>
                </a:solidFill>
              </a:rPr>
              <a:t> </a:t>
            </a:r>
            <a:r>
              <a:rPr lang="en-US" sz="2000" dirty="0" err="1">
                <a:solidFill>
                  <a:schemeClr val="bg1"/>
                </a:solidFill>
              </a:rPr>
              <a:t>hợp</a:t>
            </a:r>
            <a:r>
              <a:rPr lang="en-US" sz="2000" dirty="0">
                <a:solidFill>
                  <a:schemeClr val="bg1"/>
                </a:solidFill>
              </a:rPr>
              <a:t> </a:t>
            </a:r>
            <a:r>
              <a:rPr lang="en-US" sz="2000" dirty="0" err="1">
                <a:solidFill>
                  <a:schemeClr val="bg1"/>
                </a:solidFill>
              </a:rPr>
              <a:t>có</a:t>
            </a:r>
            <a:r>
              <a:rPr lang="en-US" sz="2000" dirty="0">
                <a:solidFill>
                  <a:schemeClr val="bg1"/>
                </a:solidFill>
              </a:rPr>
              <a:t> </a:t>
            </a:r>
            <a:r>
              <a:rPr lang="en-US" sz="2000" dirty="0" err="1">
                <a:solidFill>
                  <a:schemeClr val="bg1"/>
                </a:solidFill>
              </a:rPr>
              <a:t>thể</a:t>
            </a:r>
            <a:r>
              <a:rPr lang="en-US" sz="2000" dirty="0">
                <a:solidFill>
                  <a:schemeClr val="bg1"/>
                </a:solidFill>
              </a:rPr>
              <a:t> </a:t>
            </a:r>
            <a:r>
              <a:rPr lang="en-US" sz="2000" dirty="0" err="1">
                <a:solidFill>
                  <a:schemeClr val="bg1"/>
                </a:solidFill>
              </a:rPr>
              <a:t>là</a:t>
            </a:r>
            <a:r>
              <a:rPr lang="en-US" sz="2000" dirty="0">
                <a:solidFill>
                  <a:schemeClr val="bg1"/>
                </a:solidFill>
              </a:rPr>
              <a:t> "</a:t>
            </a:r>
            <a:r>
              <a:rPr lang="en-US" sz="2000" dirty="0" err="1">
                <a:solidFill>
                  <a:schemeClr val="bg1"/>
                </a:solidFill>
              </a:rPr>
              <a:t>Nếu</a:t>
            </a:r>
            <a:r>
              <a:rPr lang="en-US" sz="2000" dirty="0">
                <a:solidFill>
                  <a:schemeClr val="bg1"/>
                </a:solidFill>
              </a:rPr>
              <a:t> </a:t>
            </a:r>
            <a:r>
              <a:rPr lang="en-US" sz="2000" dirty="0" err="1">
                <a:solidFill>
                  <a:schemeClr val="bg1"/>
                </a:solidFill>
              </a:rPr>
              <a:t>khách</a:t>
            </a:r>
            <a:r>
              <a:rPr lang="en-US" sz="2000" dirty="0">
                <a:solidFill>
                  <a:schemeClr val="bg1"/>
                </a:solidFill>
              </a:rPr>
              <a:t> </a:t>
            </a:r>
            <a:r>
              <a:rPr lang="en-US" sz="2000" dirty="0" err="1">
                <a:solidFill>
                  <a:schemeClr val="bg1"/>
                </a:solidFill>
              </a:rPr>
              <a:t>hàng</a:t>
            </a:r>
            <a:r>
              <a:rPr lang="en-US" sz="2000" dirty="0">
                <a:solidFill>
                  <a:schemeClr val="bg1"/>
                </a:solidFill>
              </a:rPr>
              <a:t> </a:t>
            </a:r>
            <a:r>
              <a:rPr lang="en-US" sz="2000" dirty="0" err="1">
                <a:solidFill>
                  <a:schemeClr val="bg1"/>
                </a:solidFill>
              </a:rPr>
              <a:t>mua</a:t>
            </a:r>
            <a:r>
              <a:rPr lang="en-US" sz="2000" dirty="0">
                <a:solidFill>
                  <a:schemeClr val="bg1"/>
                </a:solidFill>
              </a:rPr>
              <a:t> </a:t>
            </a:r>
            <a:r>
              <a:rPr lang="en-US" sz="2000" dirty="0" err="1">
                <a:solidFill>
                  <a:schemeClr val="bg1"/>
                </a:solidFill>
              </a:rPr>
              <a:t>sữa</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bánh</a:t>
            </a:r>
            <a:r>
              <a:rPr lang="en-US" sz="2000" dirty="0">
                <a:solidFill>
                  <a:schemeClr val="bg1"/>
                </a:solidFill>
              </a:rPr>
              <a:t> </a:t>
            </a:r>
            <a:r>
              <a:rPr lang="en-US" sz="2000" dirty="0" err="1">
                <a:solidFill>
                  <a:schemeClr val="bg1"/>
                </a:solidFill>
              </a:rPr>
              <a:t>mì</a:t>
            </a:r>
            <a:r>
              <a:rPr lang="en-US" sz="2000" dirty="0">
                <a:solidFill>
                  <a:schemeClr val="bg1"/>
                </a:solidFill>
              </a:rPr>
              <a:t>, </a:t>
            </a:r>
            <a:r>
              <a:rPr lang="en-US" sz="2000" dirty="0" err="1">
                <a:solidFill>
                  <a:schemeClr val="bg1"/>
                </a:solidFill>
              </a:rPr>
              <a:t>họ</a:t>
            </a:r>
            <a:r>
              <a:rPr lang="en-US" sz="2000" dirty="0">
                <a:solidFill>
                  <a:schemeClr val="bg1"/>
                </a:solidFill>
              </a:rPr>
              <a:t> </a:t>
            </a:r>
            <a:r>
              <a:rPr lang="en-US" sz="2000" dirty="0" err="1">
                <a:solidFill>
                  <a:schemeClr val="bg1"/>
                </a:solidFill>
              </a:rPr>
              <a:t>cũng</a:t>
            </a:r>
            <a:r>
              <a:rPr lang="en-US" sz="2000" dirty="0">
                <a:solidFill>
                  <a:schemeClr val="bg1"/>
                </a:solidFill>
              </a:rPr>
              <a:t> </a:t>
            </a:r>
            <a:r>
              <a:rPr lang="en-US" sz="2000" dirty="0" err="1">
                <a:solidFill>
                  <a:schemeClr val="bg1"/>
                </a:solidFill>
              </a:rPr>
              <a:t>sẽ</a:t>
            </a:r>
            <a:r>
              <a:rPr lang="en-US" sz="2000" dirty="0">
                <a:solidFill>
                  <a:schemeClr val="bg1"/>
                </a:solidFill>
              </a:rPr>
              <a:t> </a:t>
            </a:r>
            <a:r>
              <a:rPr lang="en-US" sz="2000" dirty="0" err="1">
                <a:solidFill>
                  <a:schemeClr val="bg1"/>
                </a:solidFill>
              </a:rPr>
              <a:t>mua</a:t>
            </a:r>
            <a:r>
              <a:rPr lang="en-US" sz="2000" dirty="0">
                <a:solidFill>
                  <a:schemeClr val="bg1"/>
                </a:solidFill>
              </a:rPr>
              <a:t> </a:t>
            </a:r>
            <a:r>
              <a:rPr lang="en-US" sz="2000" dirty="0" err="1" smtClean="0">
                <a:solidFill>
                  <a:schemeClr val="bg1"/>
                </a:solidFill>
              </a:rPr>
              <a:t>trứng</a:t>
            </a:r>
            <a:r>
              <a:rPr lang="en-US" sz="2000" dirty="0" smtClean="0">
                <a:solidFill>
                  <a:schemeClr val="bg1"/>
                </a:solidFill>
              </a:rPr>
              <a:t>“</a:t>
            </a:r>
          </a:p>
          <a:p>
            <a:pPr marL="12700" marR="5080" algn="just">
              <a:lnSpc>
                <a:spcPct val="100899"/>
              </a:lnSpc>
              <a:spcBef>
                <a:spcPts val="65"/>
              </a:spcBef>
            </a:pPr>
            <a:r>
              <a:rPr lang="en-US" sz="2000" dirty="0" smtClean="0">
                <a:solidFill>
                  <a:schemeClr val="bg1"/>
                </a:solidFill>
              </a:rPr>
              <a:t>          </a:t>
            </a:r>
            <a:r>
              <a:rPr lang="en-US" sz="2000" dirty="0" err="1" smtClean="0">
                <a:solidFill>
                  <a:schemeClr val="bg1"/>
                </a:solidFill>
              </a:rPr>
              <a:t>Nhìn</a:t>
            </a:r>
            <a:r>
              <a:rPr lang="en-US" sz="2000" dirty="0" smtClean="0">
                <a:solidFill>
                  <a:schemeClr val="bg1"/>
                </a:solidFill>
              </a:rPr>
              <a:t> </a:t>
            </a:r>
            <a:r>
              <a:rPr lang="en-US" sz="2000" dirty="0">
                <a:solidFill>
                  <a:schemeClr val="bg1"/>
                </a:solidFill>
              </a:rPr>
              <a:t>Chung, </a:t>
            </a:r>
            <a:r>
              <a:rPr lang="en-US" sz="2000" dirty="0" err="1">
                <a:solidFill>
                  <a:schemeClr val="bg1"/>
                </a:solidFill>
              </a:rPr>
              <a:t>các</a:t>
            </a:r>
            <a:r>
              <a:rPr lang="en-US" sz="2000" dirty="0">
                <a:solidFill>
                  <a:schemeClr val="bg1"/>
                </a:solidFill>
              </a:rPr>
              <a:t> </a:t>
            </a:r>
            <a:r>
              <a:rPr lang="en-US" sz="2000" dirty="0" err="1">
                <a:solidFill>
                  <a:schemeClr val="bg1"/>
                </a:solidFill>
              </a:rPr>
              <a:t>thuật</a:t>
            </a:r>
            <a:r>
              <a:rPr lang="en-US" sz="2000" dirty="0">
                <a:solidFill>
                  <a:schemeClr val="bg1"/>
                </a:solidFill>
              </a:rPr>
              <a:t> </a:t>
            </a:r>
            <a:r>
              <a:rPr lang="en-US" sz="2000" dirty="0" err="1" smtClean="0">
                <a:solidFill>
                  <a:schemeClr val="bg1"/>
                </a:solidFill>
              </a:rPr>
              <a:t>toán</a:t>
            </a:r>
            <a:r>
              <a:rPr lang="en-US" sz="2000" dirty="0" smtClean="0">
                <a:solidFill>
                  <a:schemeClr val="bg1"/>
                </a:solidFill>
              </a:rPr>
              <a:t> </a:t>
            </a:r>
            <a:r>
              <a:rPr lang="en-US" sz="2000" dirty="0" err="1" smtClean="0">
                <a:solidFill>
                  <a:schemeClr val="bg1"/>
                </a:solidFill>
              </a:rPr>
              <a:t>dựa</a:t>
            </a:r>
            <a:r>
              <a:rPr lang="en-US" sz="2000" dirty="0" smtClean="0">
                <a:solidFill>
                  <a:schemeClr val="bg1"/>
                </a:solidFill>
              </a:rPr>
              <a:t> </a:t>
            </a:r>
            <a:r>
              <a:rPr lang="en-US" sz="2000" dirty="0" err="1" smtClean="0">
                <a:solidFill>
                  <a:schemeClr val="bg1"/>
                </a:solidFill>
              </a:rPr>
              <a:t>trên</a:t>
            </a:r>
            <a:r>
              <a:rPr lang="en-US" sz="2000" dirty="0" smtClean="0">
                <a:solidFill>
                  <a:schemeClr val="bg1"/>
                </a:solidFill>
              </a:rPr>
              <a:t> </a:t>
            </a:r>
            <a:r>
              <a:rPr lang="en-US" sz="2000" dirty="0" err="1" smtClean="0">
                <a:solidFill>
                  <a:schemeClr val="bg1"/>
                </a:solidFill>
              </a:rPr>
              <a:t>luật</a:t>
            </a:r>
            <a:r>
              <a:rPr lang="en-US" sz="2000" dirty="0" smtClean="0">
                <a:solidFill>
                  <a:schemeClr val="bg1"/>
                </a:solidFill>
              </a:rPr>
              <a:t> </a:t>
            </a:r>
            <a:r>
              <a:rPr lang="en-US" sz="2000" dirty="0" err="1" smtClean="0">
                <a:solidFill>
                  <a:schemeClr val="bg1"/>
                </a:solidFill>
              </a:rPr>
              <a:t>kết</a:t>
            </a:r>
            <a:r>
              <a:rPr lang="en-US" sz="2000" dirty="0" smtClean="0">
                <a:solidFill>
                  <a:schemeClr val="bg1"/>
                </a:solidFill>
              </a:rPr>
              <a:t> </a:t>
            </a:r>
            <a:r>
              <a:rPr lang="en-US" sz="2000" dirty="0" err="1" smtClean="0">
                <a:solidFill>
                  <a:schemeClr val="bg1"/>
                </a:solidFill>
              </a:rPr>
              <a:t>hợp</a:t>
            </a:r>
            <a:r>
              <a:rPr lang="en-US" sz="2000" dirty="0" smtClean="0">
                <a:solidFill>
                  <a:schemeClr val="bg1"/>
                </a:solidFill>
              </a:rPr>
              <a:t> </a:t>
            </a:r>
            <a:r>
              <a:rPr lang="en-US" sz="2000" dirty="0" err="1">
                <a:solidFill>
                  <a:schemeClr val="bg1"/>
                </a:solidFill>
              </a:rPr>
              <a:t>đều</a:t>
            </a:r>
            <a:r>
              <a:rPr lang="en-US" sz="2000" dirty="0">
                <a:solidFill>
                  <a:schemeClr val="bg1"/>
                </a:solidFill>
              </a:rPr>
              <a:t> </a:t>
            </a:r>
            <a:r>
              <a:rPr lang="en-US" sz="2000" dirty="0" err="1">
                <a:solidFill>
                  <a:schemeClr val="bg1"/>
                </a:solidFill>
              </a:rPr>
              <a:t>phải</a:t>
            </a:r>
            <a:r>
              <a:rPr lang="en-US" sz="2000" dirty="0">
                <a:solidFill>
                  <a:schemeClr val="bg1"/>
                </a:solidFill>
              </a:rPr>
              <a:t> </a:t>
            </a:r>
            <a:r>
              <a:rPr lang="en-US" sz="2000" dirty="0" err="1">
                <a:solidFill>
                  <a:schemeClr val="bg1"/>
                </a:solidFill>
              </a:rPr>
              <a:t>thỏa</a:t>
            </a:r>
            <a:r>
              <a:rPr lang="en-US" sz="2000" dirty="0">
                <a:solidFill>
                  <a:schemeClr val="bg1"/>
                </a:solidFill>
              </a:rPr>
              <a:t> 2 </a:t>
            </a:r>
            <a:r>
              <a:rPr lang="en-US" sz="2000" dirty="0" err="1">
                <a:solidFill>
                  <a:schemeClr val="bg1"/>
                </a:solidFill>
              </a:rPr>
              <a:t>yếu</a:t>
            </a:r>
            <a:r>
              <a:rPr lang="en-US" sz="2000" dirty="0">
                <a:solidFill>
                  <a:schemeClr val="bg1"/>
                </a:solidFill>
              </a:rPr>
              <a:t> </a:t>
            </a:r>
            <a:r>
              <a:rPr lang="en-US" sz="2000" dirty="0" err="1">
                <a:solidFill>
                  <a:schemeClr val="bg1"/>
                </a:solidFill>
              </a:rPr>
              <a:t>tố</a:t>
            </a:r>
            <a:r>
              <a:rPr lang="en-US" sz="2000" dirty="0">
                <a:solidFill>
                  <a:schemeClr val="bg1"/>
                </a:solidFill>
              </a:rPr>
              <a:t>, </a:t>
            </a:r>
            <a:r>
              <a:rPr lang="en-US" sz="2000" dirty="0" err="1">
                <a:solidFill>
                  <a:schemeClr val="bg1"/>
                </a:solidFill>
              </a:rPr>
              <a:t>sử</a:t>
            </a:r>
            <a:r>
              <a:rPr lang="en-US" sz="2000" dirty="0">
                <a:solidFill>
                  <a:schemeClr val="bg1"/>
                </a:solidFill>
              </a:rPr>
              <a:t> </a:t>
            </a:r>
            <a:r>
              <a:rPr lang="en-US" sz="2000" dirty="0" err="1">
                <a:solidFill>
                  <a:schemeClr val="bg1"/>
                </a:solidFill>
              </a:rPr>
              <a:t>dụng</a:t>
            </a:r>
            <a:r>
              <a:rPr lang="en-US" sz="2000" dirty="0">
                <a:solidFill>
                  <a:schemeClr val="bg1"/>
                </a:solidFill>
              </a:rPr>
              <a:t> </a:t>
            </a:r>
            <a:r>
              <a:rPr lang="en-US" sz="2000" dirty="0" err="1">
                <a:solidFill>
                  <a:schemeClr val="bg1"/>
                </a:solidFill>
              </a:rPr>
              <a:t>tính</a:t>
            </a:r>
            <a:r>
              <a:rPr lang="en-US" sz="2000" dirty="0">
                <a:solidFill>
                  <a:schemeClr val="bg1"/>
                </a:solidFill>
              </a:rPr>
              <a:t> </a:t>
            </a:r>
            <a:r>
              <a:rPr lang="en-US" sz="2000" dirty="0" err="1">
                <a:solidFill>
                  <a:schemeClr val="bg1"/>
                </a:solidFill>
              </a:rPr>
              <a:t>chất</a:t>
            </a:r>
            <a:r>
              <a:rPr lang="en-US" sz="2000" dirty="0">
                <a:solidFill>
                  <a:schemeClr val="bg1"/>
                </a:solidFill>
              </a:rPr>
              <a:t> </a:t>
            </a:r>
            <a:r>
              <a:rPr lang="en-US" sz="2000" dirty="0" err="1">
                <a:solidFill>
                  <a:schemeClr val="bg1"/>
                </a:solidFill>
              </a:rPr>
              <a:t>Apriori</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sử</a:t>
            </a:r>
            <a:r>
              <a:rPr lang="en-US" sz="2000" dirty="0">
                <a:solidFill>
                  <a:schemeClr val="bg1"/>
                </a:solidFill>
              </a:rPr>
              <a:t> </a:t>
            </a:r>
            <a:r>
              <a:rPr lang="en-US" sz="2000" dirty="0" err="1">
                <a:solidFill>
                  <a:schemeClr val="bg1"/>
                </a:solidFill>
              </a:rPr>
              <a:t>dụng</a:t>
            </a:r>
            <a:r>
              <a:rPr lang="en-US" sz="2000" dirty="0">
                <a:solidFill>
                  <a:schemeClr val="bg1"/>
                </a:solidFill>
              </a:rPr>
              <a:t> 2 </a:t>
            </a:r>
            <a:r>
              <a:rPr lang="en-US" sz="2000" dirty="0" err="1">
                <a:solidFill>
                  <a:schemeClr val="bg1"/>
                </a:solidFill>
              </a:rPr>
              <a:t>ngưỡng</a:t>
            </a:r>
            <a:r>
              <a:rPr lang="en-US" sz="2000" dirty="0">
                <a:solidFill>
                  <a:schemeClr val="bg1"/>
                </a:solidFill>
              </a:rPr>
              <a:t> </a:t>
            </a:r>
            <a:r>
              <a:rPr lang="en-US" sz="2000" dirty="0" err="1">
                <a:solidFill>
                  <a:schemeClr val="bg1"/>
                </a:solidFill>
              </a:rPr>
              <a:t>giá</a:t>
            </a:r>
            <a:r>
              <a:rPr lang="en-US" sz="2000" dirty="0">
                <a:solidFill>
                  <a:schemeClr val="bg1"/>
                </a:solidFill>
              </a:rPr>
              <a:t> </a:t>
            </a:r>
            <a:r>
              <a:rPr lang="en-US" sz="2000" dirty="0" err="1">
                <a:solidFill>
                  <a:schemeClr val="bg1"/>
                </a:solidFill>
              </a:rPr>
              <a:t>trị</a:t>
            </a:r>
            <a:r>
              <a:rPr lang="en-US" sz="2000" dirty="0">
                <a:solidFill>
                  <a:schemeClr val="bg1"/>
                </a:solidFill>
              </a:rPr>
              <a:t> </a:t>
            </a:r>
            <a:r>
              <a:rPr lang="en-US" sz="2000" dirty="0" err="1">
                <a:solidFill>
                  <a:schemeClr val="bg1"/>
                </a:solidFill>
              </a:rPr>
              <a:t>là</a:t>
            </a:r>
            <a:r>
              <a:rPr lang="en-US" sz="2000" dirty="0">
                <a:solidFill>
                  <a:schemeClr val="bg1"/>
                </a:solidFill>
              </a:rPr>
              <a:t> </a:t>
            </a:r>
            <a:r>
              <a:rPr lang="en-US" sz="2000" dirty="0" err="1">
                <a:solidFill>
                  <a:schemeClr val="bg1"/>
                </a:solidFill>
              </a:rPr>
              <a:t>Độ</a:t>
            </a:r>
            <a:r>
              <a:rPr lang="en-US" sz="2000" dirty="0">
                <a:solidFill>
                  <a:schemeClr val="bg1"/>
                </a:solidFill>
              </a:rPr>
              <a:t> </a:t>
            </a:r>
            <a:r>
              <a:rPr lang="en-US" sz="2000" dirty="0" err="1">
                <a:solidFill>
                  <a:schemeClr val="bg1"/>
                </a:solidFill>
              </a:rPr>
              <a:t>hỗ</a:t>
            </a:r>
            <a:r>
              <a:rPr lang="en-US" sz="2000" dirty="0">
                <a:solidFill>
                  <a:schemeClr val="bg1"/>
                </a:solidFill>
              </a:rPr>
              <a:t> </a:t>
            </a:r>
            <a:r>
              <a:rPr lang="en-US" sz="2000" dirty="0" err="1">
                <a:solidFill>
                  <a:schemeClr val="bg1"/>
                </a:solidFill>
              </a:rPr>
              <a:t>trợ</a:t>
            </a:r>
            <a:r>
              <a:rPr lang="en-US" sz="2000" dirty="0">
                <a:solidFill>
                  <a:schemeClr val="bg1"/>
                </a:solidFill>
              </a:rPr>
              <a:t> (support), </a:t>
            </a:r>
            <a:r>
              <a:rPr lang="en-US" sz="2000" dirty="0" err="1">
                <a:solidFill>
                  <a:schemeClr val="bg1"/>
                </a:solidFill>
              </a:rPr>
              <a:t>Độ</a:t>
            </a:r>
            <a:r>
              <a:rPr lang="en-US" sz="2000" dirty="0">
                <a:solidFill>
                  <a:schemeClr val="bg1"/>
                </a:solidFill>
              </a:rPr>
              <a:t> tin </a:t>
            </a:r>
            <a:r>
              <a:rPr lang="en-US" sz="2000" dirty="0" err="1">
                <a:solidFill>
                  <a:schemeClr val="bg1"/>
                </a:solidFill>
              </a:rPr>
              <a:t>cậy</a:t>
            </a:r>
            <a:r>
              <a:rPr lang="en-US" sz="2000" dirty="0">
                <a:solidFill>
                  <a:schemeClr val="bg1"/>
                </a:solidFill>
              </a:rPr>
              <a:t> (confidence). </a:t>
            </a:r>
            <a:endParaRPr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object 6"/>
          <p:cNvSpPr txBox="1">
            <a:spLocks noGrp="1"/>
          </p:cNvSpPr>
          <p:nvPr>
            <p:ph type="title"/>
          </p:nvPr>
        </p:nvSpPr>
        <p:spPr>
          <a:xfrm>
            <a:off x="944632" y="1569391"/>
            <a:ext cx="6681718" cy="1675459"/>
          </a:xfrm>
          <a:prstGeom prst="rect">
            <a:avLst/>
          </a:prstGeom>
        </p:spPr>
        <p:txBody>
          <a:bodyPr vert="horz" wrap="square" lIns="0" tIns="13335" rIns="0" bIns="0" rtlCol="0">
            <a:spAutoFit/>
          </a:bodyPr>
          <a:lstStyle/>
          <a:p>
            <a:pPr marL="12700">
              <a:lnSpc>
                <a:spcPct val="100000"/>
              </a:lnSpc>
              <a:spcBef>
                <a:spcPts val="105"/>
              </a:spcBef>
            </a:pPr>
            <a:r>
              <a:rPr lang="en-US" sz="3600" spc="600" dirty="0" smtClean="0">
                <a:solidFill>
                  <a:srgbClr val="FFFFFF"/>
                </a:solidFill>
                <a:latin typeface="Tahoma" panose="020B0604030504040204" pitchFamily="34" charset="0"/>
                <a:ea typeface="Tahoma" panose="020B0604030504040204" pitchFamily="34" charset="0"/>
                <a:cs typeface="Tahoma" panose="020B0604030504040204" pitchFamily="34" charset="0"/>
              </a:rPr>
              <a:t>2.Giới </a:t>
            </a:r>
            <a:r>
              <a:rPr lang="en-US" sz="3600" spc="600" dirty="0" err="1">
                <a:solidFill>
                  <a:srgbClr val="FFFFFF"/>
                </a:solidFill>
                <a:latin typeface="Tahoma" panose="020B0604030504040204" pitchFamily="34" charset="0"/>
                <a:ea typeface="Tahoma" panose="020B0604030504040204" pitchFamily="34" charset="0"/>
                <a:cs typeface="Tahoma" panose="020B0604030504040204" pitchFamily="34" charset="0"/>
              </a:rPr>
              <a:t>thiệu</a:t>
            </a:r>
            <a:r>
              <a:rPr lang="en-US" sz="3600" spc="600"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3600" spc="600" dirty="0" err="1">
                <a:solidFill>
                  <a:srgbClr val="FFFFFF"/>
                </a:solidFill>
                <a:latin typeface="Tahoma" panose="020B0604030504040204" pitchFamily="34" charset="0"/>
                <a:ea typeface="Tahoma" panose="020B0604030504040204" pitchFamily="34" charset="0"/>
                <a:cs typeface="Tahoma" panose="020B0604030504040204" pitchFamily="34" charset="0"/>
              </a:rPr>
              <a:t>luật</a:t>
            </a:r>
            <a:r>
              <a:rPr lang="en-US" sz="3600" spc="600"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3600" spc="600" dirty="0" err="1">
                <a:solidFill>
                  <a:srgbClr val="FFFFFF"/>
                </a:solidFill>
                <a:latin typeface="Tahoma" panose="020B0604030504040204" pitchFamily="34" charset="0"/>
                <a:ea typeface="Tahoma" panose="020B0604030504040204" pitchFamily="34" charset="0"/>
                <a:cs typeface="Tahoma" panose="020B0604030504040204" pitchFamily="34" charset="0"/>
              </a:rPr>
              <a:t>kết</a:t>
            </a:r>
            <a:r>
              <a:rPr lang="en-US" sz="3600" spc="600"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3600" spc="600" dirty="0" err="1" smtClean="0">
                <a:solidFill>
                  <a:srgbClr val="FFFFFF"/>
                </a:solidFill>
                <a:latin typeface="Tahoma" panose="020B0604030504040204" pitchFamily="34" charset="0"/>
                <a:ea typeface="Tahoma" panose="020B0604030504040204" pitchFamily="34" charset="0"/>
                <a:cs typeface="Tahoma" panose="020B0604030504040204" pitchFamily="34" charset="0"/>
              </a:rPr>
              <a:t>hợp</a:t>
            </a:r>
            <a:r>
              <a:rPr lang="en-US" sz="3600" spc="600" dirty="0">
                <a:solidFill>
                  <a:srgbClr val="FFFFFF"/>
                </a:solidFill>
                <a:latin typeface="Tahoma" panose="020B0604030504040204" pitchFamily="34" charset="0"/>
                <a:ea typeface="Tahoma" panose="020B0604030504040204" pitchFamily="34" charset="0"/>
                <a:cs typeface="Tahoma" panose="020B0604030504040204" pitchFamily="34" charset="0"/>
              </a:rPr>
              <a:t/>
            </a:r>
            <a:br>
              <a:rPr lang="en-US" sz="3600" spc="600"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sz="3600" dirty="0">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7"/>
          </p:nvPr>
        </p:nvSpPr>
        <p:spPr/>
        <p:txBody>
          <a:bodyPr/>
          <a:lstStyle/>
          <a:p>
            <a:fld id="{B6F15528-21DE-4FAA-801E-634DDDAF4B2B}" type="slidenum">
              <a:rPr lang="en-US" smtClean="0"/>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227172" y="1580616"/>
            <a:ext cx="7886687" cy="7572375"/>
          </a:xfrm>
          <a:prstGeom prst="rect">
            <a:avLst/>
          </a:prstGeom>
        </p:spPr>
      </p:pic>
      <p:sp>
        <p:nvSpPr>
          <p:cNvPr id="3" name="object 3"/>
          <p:cNvSpPr txBox="1"/>
          <p:nvPr/>
        </p:nvSpPr>
        <p:spPr>
          <a:xfrm>
            <a:off x="1247538" y="2694495"/>
            <a:ext cx="6469380" cy="932307"/>
          </a:xfrm>
          <a:prstGeom prst="rect">
            <a:avLst/>
          </a:prstGeom>
        </p:spPr>
        <p:txBody>
          <a:bodyPr vert="horz" wrap="square" lIns="0" tIns="8890" rIns="0" bIns="0" rtlCol="0">
            <a:spAutoFit/>
          </a:bodyPr>
          <a:lstStyle/>
          <a:p>
            <a:r>
              <a:rPr lang="vi-VN" sz="2000" b="1" dirty="0"/>
              <a:t>Tính ứng dụng rộng rãi</a:t>
            </a:r>
            <a:r>
              <a:rPr lang="vi-VN" sz="2000" dirty="0"/>
              <a:t>: Luật kết hợp được áp dụng trong nhiều lĩnh vực khác nhau, từ xác suất đến mật mã hóa, từ đồ thị đến tối ưu hóa.</a:t>
            </a:r>
          </a:p>
        </p:txBody>
      </p:sp>
      <p:sp>
        <p:nvSpPr>
          <p:cNvPr id="4" name="object 4"/>
          <p:cNvSpPr txBox="1">
            <a:spLocks noGrp="1"/>
          </p:cNvSpPr>
          <p:nvPr>
            <p:ph type="title"/>
          </p:nvPr>
        </p:nvSpPr>
        <p:spPr>
          <a:xfrm>
            <a:off x="1238026" y="1320939"/>
            <a:ext cx="6380480" cy="529590"/>
          </a:xfrm>
          <a:prstGeom prst="rect">
            <a:avLst/>
          </a:prstGeom>
        </p:spPr>
        <p:txBody>
          <a:bodyPr vert="horz" wrap="square" lIns="0" tIns="13335" rIns="0" bIns="0" rtlCol="0">
            <a:spAutoFit/>
          </a:bodyPr>
          <a:lstStyle/>
          <a:p>
            <a:pPr marL="12700">
              <a:lnSpc>
                <a:spcPct val="100000"/>
              </a:lnSpc>
              <a:spcBef>
                <a:spcPts val="105"/>
              </a:spcBef>
            </a:pPr>
            <a:r>
              <a:rPr sz="3300" spc="265" dirty="0"/>
              <a:t>Ưu</a:t>
            </a:r>
            <a:r>
              <a:rPr sz="3300" spc="175" dirty="0"/>
              <a:t> </a:t>
            </a:r>
            <a:r>
              <a:rPr sz="3300" spc="415" dirty="0"/>
              <a:t>điểm</a:t>
            </a:r>
            <a:r>
              <a:rPr sz="3300" spc="175" dirty="0"/>
              <a:t> </a:t>
            </a:r>
            <a:r>
              <a:rPr sz="3300" spc="450" dirty="0"/>
              <a:t>của</a:t>
            </a:r>
            <a:r>
              <a:rPr sz="3300" spc="175" dirty="0"/>
              <a:t> </a:t>
            </a:r>
            <a:r>
              <a:rPr sz="3300" spc="434" dirty="0"/>
              <a:t>Quy</a:t>
            </a:r>
            <a:r>
              <a:rPr sz="3300" spc="175" dirty="0"/>
              <a:t> </a:t>
            </a:r>
            <a:r>
              <a:rPr sz="3300" spc="380" dirty="0"/>
              <a:t>tắc</a:t>
            </a:r>
            <a:r>
              <a:rPr sz="3300" spc="175" dirty="0"/>
              <a:t> </a:t>
            </a:r>
            <a:r>
              <a:rPr sz="3300" spc="375" dirty="0"/>
              <a:t>Kết</a:t>
            </a:r>
            <a:r>
              <a:rPr sz="3300" spc="175" dirty="0"/>
              <a:t> </a:t>
            </a:r>
            <a:r>
              <a:rPr sz="3300" spc="305" dirty="0"/>
              <a:t>hợp</a:t>
            </a:r>
            <a:endParaRPr sz="3300" dirty="0"/>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6" name="TextBox 5"/>
          <p:cNvSpPr txBox="1"/>
          <p:nvPr/>
        </p:nvSpPr>
        <p:spPr>
          <a:xfrm>
            <a:off x="996950" y="6420201"/>
            <a:ext cx="6537549" cy="1200329"/>
          </a:xfrm>
          <a:prstGeom prst="rect">
            <a:avLst/>
          </a:prstGeom>
          <a:noFill/>
        </p:spPr>
        <p:txBody>
          <a:bodyPr wrap="square" rtlCol="0">
            <a:spAutoFit/>
          </a:bodyPr>
          <a:lstStyle/>
          <a:p>
            <a:r>
              <a:rPr lang="vi-VN" b="1" dirty="0"/>
              <a:t>Tính toán hiệu quả</a:t>
            </a:r>
            <a:r>
              <a:rPr lang="vi-VN" dirty="0"/>
              <a:t>: Có nhiều phương pháp hiệu quả để tính toán các giá trị kết hợp, bao gồm các thuật toán đệ quy, lập bảng, hoặc sử dụng công thức kết hợp.</a:t>
            </a:r>
          </a:p>
          <a:p>
            <a:endParaRPr lang="en-US" dirty="0"/>
          </a:p>
        </p:txBody>
      </p:sp>
      <p:sp>
        <p:nvSpPr>
          <p:cNvPr id="7" name="TextBox 6"/>
          <p:cNvSpPr txBox="1"/>
          <p:nvPr/>
        </p:nvSpPr>
        <p:spPr>
          <a:xfrm>
            <a:off x="1077053" y="4625604"/>
            <a:ext cx="6545356" cy="1200329"/>
          </a:xfrm>
          <a:prstGeom prst="rect">
            <a:avLst/>
          </a:prstGeom>
          <a:noFill/>
        </p:spPr>
        <p:txBody>
          <a:bodyPr wrap="square" rtlCol="0">
            <a:spAutoFit/>
          </a:bodyPr>
          <a:lstStyle/>
          <a:p>
            <a:r>
              <a:rPr lang="vi-VN" b="1" dirty="0"/>
              <a:t>Đơn giản và linh hoạt</a:t>
            </a:r>
            <a:r>
              <a:rPr lang="vi-VN" dirty="0"/>
              <a:t>: Các quy tắc và thuật toán liên quan đến luật kết hợp thường rất đơn giản và dễ hiểu. Điều này làm cho chúng dễ dàng áp dụng và điều chỉnh cho nhiều bài toán khác nhau.</a:t>
            </a:r>
          </a:p>
        </p:txBody>
      </p:sp>
      <p:sp>
        <p:nvSpPr>
          <p:cNvPr id="8" name="Slide Number Placeholder 7"/>
          <p:cNvSpPr>
            <a:spLocks noGrp="1"/>
          </p:cNvSpPr>
          <p:nvPr>
            <p:ph type="sldNum" sz="quarter" idx="7"/>
          </p:nvPr>
        </p:nvSpPr>
        <p:spPr/>
        <p:txBody>
          <a:bodyPr/>
          <a:lstStyle/>
          <a:p>
            <a:fld id="{B6F15528-21DE-4FAA-801E-634DDDAF4B2B}" type="slidenum">
              <a:rPr lang="en-US" smtClean="0"/>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47538" y="2694495"/>
            <a:ext cx="6469380" cy="3086742"/>
          </a:xfrm>
          <a:prstGeom prst="rect">
            <a:avLst/>
          </a:prstGeom>
        </p:spPr>
        <p:txBody>
          <a:bodyPr vert="horz" wrap="square" lIns="0" tIns="8890" rIns="0" bIns="0" rtlCol="0">
            <a:spAutoFit/>
          </a:bodyPr>
          <a:lstStyle/>
          <a:p>
            <a:pPr algn="just"/>
            <a:r>
              <a:rPr lang="en-US" sz="2000" dirty="0" smtClean="0">
                <a:latin typeface="Tahoma" panose="020B0604030504040204" pitchFamily="34" charset="0"/>
                <a:ea typeface="Tahoma" panose="020B0604030504040204" pitchFamily="34" charset="0"/>
                <a:cs typeface="Tahoma" panose="020B0604030504040204" pitchFamily="34" charset="0"/>
              </a:rPr>
              <a:t>        Do </a:t>
            </a:r>
            <a:r>
              <a:rPr lang="en-US" sz="2000" dirty="0" err="1">
                <a:latin typeface="Tahoma" panose="020B0604030504040204" pitchFamily="34" charset="0"/>
                <a:ea typeface="Tahoma" panose="020B0604030504040204" pitchFamily="34" charset="0"/>
                <a:cs typeface="Tahoma" panose="020B0604030504040204" pitchFamily="34" charset="0"/>
              </a:rPr>
              <a:t>việc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hoạt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động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theo</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cơ</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chế</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Apriori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một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cơ</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chế</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mang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thiên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hướng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vét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cạn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với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độ</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phức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tạp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của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thuật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toán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lớn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Chính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vì</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trong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những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huống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phải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huấn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luyện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mô</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sử</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luật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kết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hợp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để</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phân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lớp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trên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tập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dữ</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liệu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lớn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thuật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toán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gặp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rất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nhiều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thời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gian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xử</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rất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lâu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tiêu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tốn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một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lượng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lớn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tài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nguyên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bộ</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nhớ</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trên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tập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dữ</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liệu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cực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phức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tạ</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nhiều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thuộc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tính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mỗi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thuộc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tính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sự</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phong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phú</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dạng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về</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giá</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việc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xây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dựng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mô</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phân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lớp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dựa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trên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luật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kết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hợp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gần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như</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việc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bất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khả</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thi</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4" name="object 4"/>
          <p:cNvSpPr txBox="1">
            <a:spLocks noGrp="1"/>
          </p:cNvSpPr>
          <p:nvPr>
            <p:ph type="title"/>
          </p:nvPr>
        </p:nvSpPr>
        <p:spPr>
          <a:xfrm>
            <a:off x="1238026" y="1320939"/>
            <a:ext cx="6380480" cy="1029128"/>
          </a:xfrm>
          <a:prstGeom prst="rect">
            <a:avLst/>
          </a:prstGeom>
        </p:spPr>
        <p:txBody>
          <a:bodyPr vert="horz" wrap="square" lIns="0" tIns="13335" rIns="0" bIns="0" rtlCol="0">
            <a:spAutoFit/>
          </a:bodyPr>
          <a:lstStyle/>
          <a:p>
            <a:pPr marL="12700">
              <a:lnSpc>
                <a:spcPct val="100000"/>
              </a:lnSpc>
              <a:spcBef>
                <a:spcPts val="105"/>
              </a:spcBef>
            </a:pPr>
            <a:r>
              <a:rPr lang="en-US" sz="3300" spc="265" dirty="0" err="1" smtClean="0"/>
              <a:t>Nhược</a:t>
            </a:r>
            <a:r>
              <a:rPr sz="3300" spc="175" dirty="0" smtClean="0"/>
              <a:t> </a:t>
            </a:r>
            <a:r>
              <a:rPr sz="3300" spc="415" dirty="0"/>
              <a:t>điểm</a:t>
            </a:r>
            <a:r>
              <a:rPr sz="3300" spc="175" dirty="0"/>
              <a:t> </a:t>
            </a:r>
            <a:r>
              <a:rPr sz="3300" spc="450" dirty="0"/>
              <a:t>của</a:t>
            </a:r>
            <a:r>
              <a:rPr sz="3300" spc="175" dirty="0"/>
              <a:t> </a:t>
            </a:r>
            <a:r>
              <a:rPr sz="3300" spc="434" dirty="0"/>
              <a:t>Quy</a:t>
            </a:r>
            <a:r>
              <a:rPr sz="3300" spc="175" dirty="0"/>
              <a:t> </a:t>
            </a:r>
            <a:r>
              <a:rPr sz="3300" spc="380" dirty="0"/>
              <a:t>tắc</a:t>
            </a:r>
            <a:r>
              <a:rPr sz="3300" spc="175" dirty="0"/>
              <a:t> </a:t>
            </a:r>
            <a:r>
              <a:rPr sz="3300" spc="375" dirty="0"/>
              <a:t>Kết</a:t>
            </a:r>
            <a:r>
              <a:rPr sz="3300" spc="175" dirty="0"/>
              <a:t> </a:t>
            </a:r>
            <a:r>
              <a:rPr sz="3300" spc="305" dirty="0"/>
              <a:t>hợp</a:t>
            </a:r>
            <a:endParaRPr sz="3300" dirty="0"/>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pic>
        <p:nvPicPr>
          <p:cNvPr id="1026" name="Picture 2" descr="Apriori Associative Learning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750" y="2863850"/>
            <a:ext cx="8556257" cy="549795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7"/>
          </p:nvPr>
        </p:nvSpPr>
        <p:spPr/>
        <p:txBody>
          <a:bodyPr/>
          <a:lstStyle/>
          <a:p>
            <a:fld id="{B6F15528-21DE-4FAA-801E-634DDDAF4B2B}" type="slidenum">
              <a:rPr lang="en-US" smtClean="0"/>
              <a:t>6</a:t>
            </a:fld>
            <a:endParaRPr lang="en-US"/>
          </a:p>
        </p:txBody>
      </p:sp>
    </p:spTree>
    <p:extLst>
      <p:ext uri="{BB962C8B-B14F-4D97-AF65-F5344CB8AC3E}">
        <p14:creationId xmlns:p14="http://schemas.microsoft.com/office/powerpoint/2010/main" val="3724817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227172" y="1580616"/>
            <a:ext cx="7886687" cy="7572375"/>
          </a:xfrm>
          <a:prstGeom prst="rect">
            <a:avLst/>
          </a:prstGeom>
        </p:spPr>
      </p:pic>
      <p:sp>
        <p:nvSpPr>
          <p:cNvPr id="3" name="object 3"/>
          <p:cNvSpPr txBox="1"/>
          <p:nvPr/>
        </p:nvSpPr>
        <p:spPr>
          <a:xfrm>
            <a:off x="1247546" y="2694495"/>
            <a:ext cx="6435090" cy="4455515"/>
          </a:xfrm>
          <a:prstGeom prst="rect">
            <a:avLst/>
          </a:prstGeom>
        </p:spPr>
        <p:txBody>
          <a:bodyPr vert="horz" wrap="square" lIns="0" tIns="8890" rIns="0" bIns="0" rtlCol="0">
            <a:spAutoFit/>
          </a:bodyPr>
          <a:lstStyle/>
          <a:p>
            <a:pPr marL="12700" marR="5080" algn="just">
              <a:lnSpc>
                <a:spcPct val="100800"/>
              </a:lnSpc>
              <a:spcBef>
                <a:spcPts val="70"/>
              </a:spcBef>
            </a:pPr>
            <a:r>
              <a:rPr lang="vi-VN"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Kể</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từ</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khái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niệm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tập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luật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hợp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được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ra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đời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năm</a:t>
            </a:r>
            <a:r>
              <a:rPr lang="en-US" sz="2400" dirty="0">
                <a:latin typeface="Tahoma" panose="020B0604030504040204" pitchFamily="34" charset="0"/>
                <a:ea typeface="Tahoma" panose="020B0604030504040204" pitchFamily="34" charset="0"/>
                <a:cs typeface="Tahoma" panose="020B0604030504040204" pitchFamily="34" charset="0"/>
              </a:rPr>
              <a:t> 1993 </a:t>
            </a:r>
            <a:r>
              <a:rPr lang="en-US" sz="2400" dirty="0" err="1">
                <a:latin typeface="Tahoma" panose="020B0604030504040204" pitchFamily="34" charset="0"/>
                <a:ea typeface="Tahoma" panose="020B0604030504040204" pitchFamily="34" charset="0"/>
                <a:cs typeface="Tahoma" panose="020B0604030504040204" pitchFamily="34" charset="0"/>
              </a:rPr>
              <a:t>bởi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tác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giả</a:t>
            </a:r>
            <a:r>
              <a:rPr lang="en-US" sz="2400" dirty="0">
                <a:latin typeface="Tahoma" panose="020B0604030504040204" pitchFamily="34" charset="0"/>
                <a:ea typeface="Tahoma" panose="020B0604030504040204" pitchFamily="34" charset="0"/>
                <a:cs typeface="Tahoma" panose="020B0604030504040204" pitchFamily="34" charset="0"/>
              </a:rPr>
              <a:t> Agrawal et al </a:t>
            </a:r>
            <a:r>
              <a:rPr lang="en-US" sz="2400" dirty="0" err="1">
                <a:latin typeface="Tahoma" panose="020B0604030504040204" pitchFamily="34" charset="0"/>
                <a:ea typeface="Tahoma" panose="020B0604030504040204" pitchFamily="34" charset="0"/>
                <a:cs typeface="Tahoma" panose="020B0604030504040204" pitchFamily="34" charset="0"/>
              </a:rPr>
              <a:t>đã</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có</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rất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nhiều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công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trình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nghiên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cứu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liên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quan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sử</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dụng</a:t>
            </a:r>
            <a:r>
              <a:rPr lang="en-US" sz="2400" dirty="0">
                <a:latin typeface="Tahoma" panose="020B0604030504040204" pitchFamily="34" charset="0"/>
                <a:ea typeface="Tahoma" panose="020B0604030504040204" pitchFamily="34" charset="0"/>
                <a:cs typeface="Tahoma" panose="020B0604030504040204" pitchFamily="34" charset="0"/>
              </a:rPr>
              <a:t> ý </a:t>
            </a:r>
            <a:r>
              <a:rPr lang="en-US" sz="2400" dirty="0" err="1">
                <a:latin typeface="Tahoma" panose="020B0604030504040204" pitchFamily="34" charset="0"/>
                <a:ea typeface="Tahoma" panose="020B0604030504040204" pitchFamily="34" charset="0"/>
                <a:cs typeface="Tahoma" panose="020B0604030504040204" pitchFamily="34" charset="0"/>
              </a:rPr>
              <a:t>tưởng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về</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luật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hợp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Một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số</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thuật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toán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phân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lớp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sử</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dụng</a:t>
            </a:r>
            <a:r>
              <a:rPr lang="en-US" sz="2400" dirty="0">
                <a:latin typeface="Tahoma" panose="020B0604030504040204" pitchFamily="34" charset="0"/>
                <a:ea typeface="Tahoma" panose="020B0604030504040204" pitchFamily="34" charset="0"/>
                <a:cs typeface="Tahoma" panose="020B0604030504040204" pitchFamily="34" charset="0"/>
              </a:rPr>
              <a:t> ý </a:t>
            </a:r>
            <a:r>
              <a:rPr lang="en-US" sz="2400" dirty="0" err="1">
                <a:latin typeface="Tahoma" panose="020B0604030504040204" pitchFamily="34" charset="0"/>
                <a:ea typeface="Tahoma" panose="020B0604030504040204" pitchFamily="34" charset="0"/>
                <a:cs typeface="Tahoma" panose="020B0604030504040204" pitchFamily="34" charset="0"/>
              </a:rPr>
              <a:t>tưởng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luật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hợp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có</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thể</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kể</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đến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như</a:t>
            </a:r>
            <a:r>
              <a:rPr lang="en-US" sz="2400" dirty="0">
                <a:latin typeface="Tahoma" panose="020B0604030504040204" pitchFamily="34" charset="0"/>
                <a:ea typeface="Tahoma" panose="020B0604030504040204" pitchFamily="34" charset="0"/>
                <a:cs typeface="Tahoma" panose="020B0604030504040204" pitchFamily="34" charset="0"/>
              </a:rPr>
              <a:t> : ACCF[2], ACN[3], CBA[4],… </a:t>
            </a:r>
            <a:r>
              <a:rPr lang="en-US" sz="2400" dirty="0" err="1">
                <a:latin typeface="Tahoma" panose="020B0604030504040204" pitchFamily="34" charset="0"/>
                <a:ea typeface="Tahoma" panose="020B0604030504040204" pitchFamily="34" charset="0"/>
                <a:cs typeface="Tahoma" panose="020B0604030504040204" pitchFamily="34" charset="0"/>
              </a:rPr>
              <a:t>trong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đó</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có</a:t>
            </a:r>
            <a:r>
              <a:rPr lang="en-US" sz="2400" dirty="0">
                <a:latin typeface="Tahoma" panose="020B0604030504040204" pitchFamily="34" charset="0"/>
                <a:ea typeface="Tahoma" panose="020B0604030504040204" pitchFamily="34" charset="0"/>
                <a:cs typeface="Tahoma" panose="020B0604030504040204" pitchFamily="34" charset="0"/>
              </a:rPr>
              <a:t> 1 </a:t>
            </a:r>
            <a:r>
              <a:rPr lang="en-US" sz="2400" dirty="0" err="1">
                <a:latin typeface="Tahoma" panose="020B0604030504040204" pitchFamily="34" charset="0"/>
                <a:ea typeface="Tahoma" panose="020B0604030504040204" pitchFamily="34" charset="0"/>
                <a:cs typeface="Tahoma" panose="020B0604030504040204" pitchFamily="34" charset="0"/>
              </a:rPr>
              <a:t>thuật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toán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có</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tên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là</a:t>
            </a:r>
            <a:r>
              <a:rPr lang="en-US" sz="2400" dirty="0">
                <a:latin typeface="Tahoma" panose="020B0604030504040204" pitchFamily="34" charset="0"/>
                <a:ea typeface="Tahoma" panose="020B0604030504040204" pitchFamily="34" charset="0"/>
                <a:cs typeface="Tahoma" panose="020B0604030504040204" pitchFamily="34" charset="0"/>
              </a:rPr>
              <a:t> ACAC[5](ACAC: Associative classification based on all-confidence) </a:t>
            </a:r>
            <a:r>
              <a:rPr lang="en-US" sz="2400" dirty="0" err="1">
                <a:latin typeface="Tahoma" panose="020B0604030504040204" pitchFamily="34" charset="0"/>
                <a:ea typeface="Tahoma" panose="020B0604030504040204" pitchFamily="34" charset="0"/>
                <a:cs typeface="Tahoma" panose="020B0604030504040204" pitchFamily="34" charset="0"/>
              </a:rPr>
              <a:t>của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các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tác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giả</a:t>
            </a:r>
            <a:r>
              <a:rPr lang="en-US" sz="2400" dirty="0">
                <a:latin typeface="Tahoma" panose="020B0604030504040204" pitchFamily="34" charset="0"/>
                <a:ea typeface="Tahoma" panose="020B0604030504040204" pitchFamily="34" charset="0"/>
                <a:cs typeface="Tahoma" panose="020B0604030504040204" pitchFamily="34" charset="0"/>
              </a:rPr>
              <a:t> Z. Huang, Z. Zhou, T. He, and X. Wang </a:t>
            </a:r>
            <a:r>
              <a:rPr lang="en-US" sz="2400" dirty="0" err="1">
                <a:latin typeface="Tahoma" panose="020B0604030504040204" pitchFamily="34" charset="0"/>
                <a:ea typeface="Tahoma" panose="020B0604030504040204" pitchFamily="34" charset="0"/>
                <a:cs typeface="Tahoma" panose="020B0604030504040204" pitchFamily="34" charset="0"/>
              </a:rPr>
              <a:t>xuất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bản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năm</a:t>
            </a:r>
            <a:r>
              <a:rPr lang="en-US" sz="2400" dirty="0">
                <a:latin typeface="Tahoma" panose="020B0604030504040204" pitchFamily="34" charset="0"/>
                <a:ea typeface="Tahoma" panose="020B0604030504040204" pitchFamily="34" charset="0"/>
                <a:cs typeface="Tahoma" panose="020B0604030504040204" pitchFamily="34" charset="0"/>
              </a:rPr>
              <a:t> 2011 </a:t>
            </a:r>
            <a:r>
              <a:rPr lang="en-US" sz="2400" dirty="0" err="1">
                <a:latin typeface="Tahoma" panose="020B0604030504040204" pitchFamily="34" charset="0"/>
                <a:ea typeface="Tahoma" panose="020B0604030504040204" pitchFamily="34" charset="0"/>
                <a:cs typeface="Tahoma" panose="020B0604030504040204" pitchFamily="34" charset="0"/>
              </a:rPr>
              <a:t>sẽ</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được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nói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tới</a:t>
            </a:r>
            <a:r>
              <a:rPr lang="en-US" sz="2400" dirty="0">
                <a:latin typeface="Tahoma" panose="020B0604030504040204" pitchFamily="34" charset="0"/>
                <a:ea typeface="Tahoma" panose="020B0604030504040204" pitchFamily="34" charset="0"/>
                <a:cs typeface="Tahoma" panose="020B0604030504040204" pitchFamily="34" charset="0"/>
              </a:rPr>
              <a:t> 1 </a:t>
            </a:r>
            <a:r>
              <a:rPr lang="en-US" sz="2400" dirty="0" err="1">
                <a:latin typeface="Tahoma" panose="020B0604030504040204" pitchFamily="34" charset="0"/>
                <a:ea typeface="Tahoma" panose="020B0604030504040204" pitchFamily="34" charset="0"/>
                <a:cs typeface="Tahoma" panose="020B0604030504040204" pitchFamily="34" charset="0"/>
              </a:rPr>
              <a:t>cách</a:t>
            </a:r>
            <a:r>
              <a:rPr lang="en-US" sz="2400" dirty="0">
                <a:latin typeface="Tahoma" panose="020B0604030504040204" pitchFamily="34" charset="0"/>
                <a:ea typeface="Tahoma" panose="020B0604030504040204" pitchFamily="34" charset="0"/>
                <a:cs typeface="Tahoma" panose="020B0604030504040204" pitchFamily="34" charset="0"/>
              </a:rPr>
              <a:t> chi </a:t>
            </a:r>
            <a:r>
              <a:rPr lang="en-US" sz="2400" dirty="0" err="1">
                <a:latin typeface="Tahoma" panose="020B0604030504040204" pitchFamily="34" charset="0"/>
                <a:ea typeface="Tahoma" panose="020B0604030504040204" pitchFamily="34" charset="0"/>
                <a:cs typeface="Tahoma" panose="020B0604030504040204" pitchFamily="34" charset="0"/>
              </a:rPr>
              <a:t>tiết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trong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công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trình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nghiên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cứu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này</a:t>
            </a:r>
            <a:endParaRPr sz="2400" dirty="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a:spLocks noGrp="1"/>
          </p:cNvSpPr>
          <p:nvPr>
            <p:ph type="title"/>
          </p:nvPr>
        </p:nvSpPr>
        <p:spPr>
          <a:xfrm>
            <a:off x="1238021" y="1672886"/>
            <a:ext cx="6537554" cy="428964"/>
          </a:xfrm>
          <a:prstGeom prst="rect">
            <a:avLst/>
          </a:prstGeom>
        </p:spPr>
        <p:txBody>
          <a:bodyPr vert="horz" wrap="square" lIns="0" tIns="81915" rIns="0" bIns="0" rtlCol="0">
            <a:spAutoFit/>
          </a:bodyPr>
          <a:lstStyle/>
          <a:p>
            <a:pPr marL="12700" marR="5080">
              <a:lnSpc>
                <a:spcPts val="27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3. </a:t>
            </a:r>
            <a:r>
              <a:rPr lang="en-US" sz="3600" dirty="0" err="1">
                <a:latin typeface="Tahoma" panose="020B0604030504040204" pitchFamily="34" charset="0"/>
                <a:ea typeface="Tahoma" panose="020B0604030504040204" pitchFamily="34" charset="0"/>
                <a:cs typeface="Tahoma" panose="020B0604030504040204" pitchFamily="34" charset="0"/>
              </a:rPr>
              <a:t>Các</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a:latin typeface="Tahoma" panose="020B0604030504040204" pitchFamily="34" charset="0"/>
                <a:ea typeface="Tahoma" panose="020B0604030504040204" pitchFamily="34" charset="0"/>
                <a:cs typeface="Tahoma" panose="020B0604030504040204" pitchFamily="34" charset="0"/>
              </a:rPr>
              <a:t>công</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a:latin typeface="Tahoma" panose="020B0604030504040204" pitchFamily="34" charset="0"/>
                <a:ea typeface="Tahoma" panose="020B0604030504040204" pitchFamily="34" charset="0"/>
                <a:cs typeface="Tahoma" panose="020B0604030504040204" pitchFamily="34" charset="0"/>
              </a:rPr>
              <a:t>trình</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a:latin typeface="Tahoma" panose="020B0604030504040204" pitchFamily="34" charset="0"/>
                <a:ea typeface="Tahoma" panose="020B0604030504040204" pitchFamily="34" charset="0"/>
                <a:cs typeface="Tahoma" panose="020B0604030504040204" pitchFamily="34" charset="0"/>
              </a:rPr>
              <a:t>liên</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quan</a:t>
            </a:r>
            <a:r>
              <a:rPr lang="en-US" sz="3600" dirty="0" smtClean="0">
                <a:latin typeface="Tahoma" panose="020B0604030504040204" pitchFamily="34" charset="0"/>
                <a:ea typeface="Tahoma" panose="020B0604030504040204" pitchFamily="34" charset="0"/>
                <a:cs typeface="Tahoma" panose="020B0604030504040204" pitchFamily="34" charset="0"/>
              </a:rPr>
              <a:t>:</a:t>
            </a:r>
            <a:endParaRPr sz="36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sp>
        <p:nvSpPr>
          <p:cNvPr id="6" name="Slide Number Placeholder 5"/>
          <p:cNvSpPr>
            <a:spLocks noGrp="1"/>
          </p:cNvSpPr>
          <p:nvPr>
            <p:ph type="sldNum" sz="quarter" idx="7"/>
          </p:nvPr>
        </p:nvSpPr>
        <p:spPr/>
        <p:txBody>
          <a:bodyPr/>
          <a:lstStyle/>
          <a:p>
            <a:fld id="{B6F15528-21DE-4FAA-801E-634DDDAF4B2B}" type="slidenum">
              <a:rPr lang="en-US" smtClean="0"/>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162"/>
            <a:ext cx="18281650" cy="10285095"/>
            <a:chOff x="0" y="2162"/>
            <a:chExt cx="18281650" cy="10285095"/>
          </a:xfrm>
        </p:grpSpPr>
        <p:pic>
          <p:nvPicPr>
            <p:cNvPr id="3" name="object 3"/>
            <p:cNvPicPr/>
            <p:nvPr/>
          </p:nvPicPr>
          <p:blipFill>
            <a:blip r:embed="rId2" cstate="print"/>
            <a:stretch>
              <a:fillRect/>
            </a:stretch>
          </p:blipFill>
          <p:spPr>
            <a:xfrm>
              <a:off x="8327440" y="2162"/>
              <a:ext cx="9953625" cy="10284835"/>
            </a:xfrm>
            <a:prstGeom prst="rect">
              <a:avLst/>
            </a:prstGeom>
          </p:spPr>
        </p:pic>
        <p:sp>
          <p:nvSpPr>
            <p:cNvPr id="4" name="object 4"/>
            <p:cNvSpPr/>
            <p:nvPr/>
          </p:nvSpPr>
          <p:spPr>
            <a:xfrm>
              <a:off x="0" y="7360"/>
              <a:ext cx="8424545" cy="10280015"/>
            </a:xfrm>
            <a:custGeom>
              <a:avLst/>
              <a:gdLst/>
              <a:ahLst/>
              <a:cxnLst/>
              <a:rect l="l" t="t" r="r" b="b"/>
              <a:pathLst>
                <a:path w="8424545" h="10280015">
                  <a:moveTo>
                    <a:pt x="8424455" y="10279637"/>
                  </a:moveTo>
                  <a:lnTo>
                    <a:pt x="8424455" y="0"/>
                  </a:lnTo>
                  <a:lnTo>
                    <a:pt x="0" y="0"/>
                  </a:lnTo>
                  <a:lnTo>
                    <a:pt x="0" y="10279637"/>
                  </a:lnTo>
                  <a:lnTo>
                    <a:pt x="8424455" y="10279637"/>
                  </a:lnTo>
                  <a:close/>
                </a:path>
              </a:pathLst>
            </a:custGeom>
            <a:solidFill>
              <a:srgbClr val="000000"/>
            </a:solidFill>
          </p:spPr>
          <p:txBody>
            <a:bodyPr wrap="square" lIns="0" tIns="0" rIns="0" bIns="0" rtlCol="0"/>
            <a:lstStyle/>
            <a:p>
              <a:endParaRPr/>
            </a:p>
          </p:txBody>
        </p:sp>
      </p:grpSp>
      <p:sp>
        <p:nvSpPr>
          <p:cNvPr id="5" name="object 5"/>
          <p:cNvSpPr txBox="1"/>
          <p:nvPr/>
        </p:nvSpPr>
        <p:spPr>
          <a:xfrm>
            <a:off x="955227" y="3702558"/>
            <a:ext cx="6476365" cy="2547749"/>
          </a:xfrm>
          <a:prstGeom prst="rect">
            <a:avLst/>
          </a:prstGeom>
        </p:spPr>
        <p:txBody>
          <a:bodyPr vert="horz" wrap="square" lIns="0" tIns="9525" rIns="0" bIns="0" rtlCol="0">
            <a:spAutoFit/>
          </a:bodyPr>
          <a:lstStyle/>
          <a:p>
            <a:pPr marL="355600" marR="5080" indent="-342900" algn="just">
              <a:lnSpc>
                <a:spcPct val="100699"/>
              </a:lnSpc>
              <a:spcBef>
                <a:spcPts val="75"/>
              </a:spcBef>
              <a:buFont typeface="Arial" panose="020B0604020202020204" pitchFamily="34" charset="0"/>
              <a:buChar char="•"/>
            </a:pP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Cải</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Tiến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bằng</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chiến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lược</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lựa</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chọn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đặt</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trưng</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355600" marR="5080" indent="-342900" algn="just">
              <a:lnSpc>
                <a:spcPct val="100699"/>
              </a:lnSpc>
              <a:spcBef>
                <a:spcPts val="75"/>
              </a:spcBef>
              <a:buFont typeface="Arial" panose="020B0604020202020204" pitchFamily="34" charset="0"/>
              <a:buChar char="•"/>
            </a:pP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Sử</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dụng</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thuật</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toán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leo</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đồi</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việc</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cải</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iến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thuật</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toán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phân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lớp</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kết</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hợp</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ACAC </a:t>
            </a:r>
          </a:p>
          <a:p>
            <a:pPr marL="355600" marR="5080" indent="-342900" algn="just">
              <a:lnSpc>
                <a:spcPct val="100699"/>
              </a:lnSpc>
              <a:spcBef>
                <a:spcPts val="75"/>
              </a:spcBef>
              <a:buFont typeface="Arial" panose="020B0604020202020204" pitchFamily="34" charset="0"/>
              <a:buChar char="•"/>
            </a:pP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Sử</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dụng</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thuật</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luyện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thép</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việc</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cải</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tiến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thuật</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toán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phân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lớp</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kết</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hợp</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ACAC</a:t>
            </a:r>
          </a:p>
          <a:p>
            <a:pPr marL="355600" marR="5080" indent="-342900" algn="just">
              <a:lnSpc>
                <a:spcPct val="100699"/>
              </a:lnSpc>
              <a:spcBef>
                <a:spcPts val="75"/>
              </a:spcBef>
              <a:buFont typeface="Arial" panose="020B0604020202020204" pitchFamily="34" charset="0"/>
              <a:buChar char="•"/>
            </a:pP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Giảm</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thời</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gian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xử</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bằng</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cách</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tiếp</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cận</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đa</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luồng</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xử</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p>
          <a:p>
            <a:pPr marL="355600" marR="5080" indent="-342900" algn="just">
              <a:lnSpc>
                <a:spcPct val="100699"/>
              </a:lnSpc>
              <a:spcBef>
                <a:spcPts val="75"/>
              </a:spcBef>
              <a:buFont typeface="Arial" panose="020B0604020202020204" pitchFamily="34" charset="0"/>
              <a:buChar char="•"/>
            </a:pPr>
            <a:endParaRPr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object 6"/>
          <p:cNvSpPr txBox="1">
            <a:spLocks noGrp="1"/>
          </p:cNvSpPr>
          <p:nvPr>
            <p:ph type="title"/>
          </p:nvPr>
        </p:nvSpPr>
        <p:spPr>
          <a:xfrm>
            <a:off x="944636" y="2126195"/>
            <a:ext cx="6238875" cy="940001"/>
          </a:xfrm>
          <a:prstGeom prst="rect">
            <a:avLst/>
          </a:prstGeom>
        </p:spPr>
        <p:txBody>
          <a:bodyPr vert="horz" wrap="square" lIns="0" tIns="16510" rIns="0" bIns="0" rtlCol="0">
            <a:spAutoFit/>
          </a:bodyPr>
          <a:lstStyle/>
          <a:p>
            <a:r>
              <a:rPr lang="en-US" sz="3000" dirty="0" smtClean="0">
                <a:solidFill>
                  <a:schemeClr val="bg1"/>
                </a:solidFill>
                <a:latin typeface="Tahoma" panose="020B0604030504040204" pitchFamily="34" charset="0"/>
                <a:ea typeface="Tahoma" panose="020B0604030504040204" pitchFamily="34" charset="0"/>
                <a:cs typeface="Tahoma" panose="020B0604030504040204" pitchFamily="34" charset="0"/>
              </a:rPr>
              <a:t>4. </a:t>
            </a:r>
            <a:r>
              <a:rPr lang="en-US" sz="30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3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hướng</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tiếp</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cận</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giúp</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cải</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tiến</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mô</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hình</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luật</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kết</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000" dirty="0" err="1">
                <a:solidFill>
                  <a:schemeClr val="bg1"/>
                </a:solidFill>
                <a:latin typeface="Tahoma" panose="020B0604030504040204" pitchFamily="34" charset="0"/>
                <a:ea typeface="Tahoma" panose="020B0604030504040204" pitchFamily="34" charset="0"/>
                <a:cs typeface="Tahoma" panose="020B0604030504040204" pitchFamily="34" charset="0"/>
              </a:rPr>
              <a:t>hợp</a:t>
            </a: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
        <p:nvSpPr>
          <p:cNvPr id="7" name="Slide Number Placeholder 6"/>
          <p:cNvSpPr>
            <a:spLocks noGrp="1"/>
          </p:cNvSpPr>
          <p:nvPr>
            <p:ph type="sldNum" sz="quarter" idx="7"/>
          </p:nvPr>
        </p:nvSpPr>
        <p:spPr/>
        <p:txBody>
          <a:bodyPr/>
          <a:lstStyle/>
          <a:p>
            <a:fld id="{B6F15528-21DE-4FAA-801E-634DDDAF4B2B}" type="slidenum">
              <a:rPr lang="en-US" smtClean="0"/>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07360" y="3244850"/>
            <a:ext cx="6435090" cy="1501180"/>
          </a:xfrm>
          <a:prstGeom prst="rect">
            <a:avLst/>
          </a:prstGeom>
        </p:spPr>
        <p:txBody>
          <a:bodyPr vert="horz" wrap="square" lIns="0" tIns="8890" rIns="0" bIns="0" rtlCol="0">
            <a:spAutoFit/>
          </a:bodyPr>
          <a:lstStyle/>
          <a:p>
            <a:pPr marL="12700" marR="5080" algn="just">
              <a:lnSpc>
                <a:spcPct val="100800"/>
              </a:lnSpc>
              <a:spcBef>
                <a:spcPts val="70"/>
              </a:spcBef>
            </a:pP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Như</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đã</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nói</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các</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thuật</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toán</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phân</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lớp</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bằng</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luật</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kết</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hợp</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luôn</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luôn</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gặp</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vấn</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đề</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khi</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thực</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hiện</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trên</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các</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tập</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dữ</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liệu</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lớn</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cực</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lớn</a:t>
            </a:r>
            <a:r>
              <a:rPr lang="en-US" sz="2400" dirty="0" smtClean="0">
                <a:latin typeface="Tahoma" panose="020B0604030504040204" pitchFamily="34" charset="0"/>
                <a:ea typeface="Tahoma" panose="020B0604030504040204" pitchFamily="34" charset="0"/>
                <a:cs typeface="Tahoma" panose="020B0604030504040204" pitchFamily="34" charset="0"/>
              </a:rPr>
              <a:t>. Do </a:t>
            </a:r>
            <a:r>
              <a:rPr lang="en-US" sz="2400" dirty="0" err="1" smtClean="0">
                <a:latin typeface="Tahoma" panose="020B0604030504040204" pitchFamily="34" charset="0"/>
                <a:ea typeface="Tahoma" panose="020B0604030504040204" pitchFamily="34" charset="0"/>
                <a:cs typeface="Tahoma" panose="020B0604030504040204" pitchFamily="34" charset="0"/>
              </a:rPr>
              <a:t>mang</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trong</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mình</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tính</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chất</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A</a:t>
            </a:r>
            <a:r>
              <a:rPr lang="en-US" sz="2400" dirty="0" err="1" smtClean="0">
                <a:latin typeface="Tahoma" panose="020B0604030504040204" pitchFamily="34" charset="0"/>
                <a:ea typeface="Tahoma" panose="020B0604030504040204" pitchFamily="34" charset="0"/>
                <a:cs typeface="Tahoma" panose="020B0604030504040204" pitchFamily="34" charset="0"/>
              </a:rPr>
              <a:t>priori</a:t>
            </a:r>
            <a:r>
              <a:rPr lang="en-US" sz="2400" dirty="0" smtClean="0">
                <a:latin typeface="Tahoma" panose="020B0604030504040204" pitchFamily="34" charset="0"/>
                <a:ea typeface="Tahoma" panose="020B0604030504040204" pitchFamily="34" charset="0"/>
                <a:cs typeface="Tahoma" panose="020B0604030504040204" pitchFamily="34" charset="0"/>
              </a:rPr>
              <a:t>.</a:t>
            </a:r>
            <a:endParaRPr sz="2400" dirty="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a:spLocks noGrp="1"/>
          </p:cNvSpPr>
          <p:nvPr>
            <p:ph type="title"/>
          </p:nvPr>
        </p:nvSpPr>
        <p:spPr>
          <a:xfrm>
            <a:off x="1238021" y="1672886"/>
            <a:ext cx="6537554" cy="903452"/>
          </a:xfrm>
          <a:prstGeom prst="rect">
            <a:avLst/>
          </a:prstGeom>
        </p:spPr>
        <p:txBody>
          <a:bodyPr vert="horz" wrap="square" lIns="0" tIns="81915" rIns="0" bIns="0" rtlCol="0">
            <a:spAutoFit/>
          </a:bodyPr>
          <a:lstStyle/>
          <a:p>
            <a:pPr marL="12700" marR="5080">
              <a:lnSpc>
                <a:spcPts val="3200"/>
              </a:lnSpc>
              <a:spcBef>
                <a:spcPts val="645"/>
              </a:spcBef>
            </a:pPr>
            <a:r>
              <a:rPr lang="en-US" sz="3600" spc="360" dirty="0" smtClean="0">
                <a:latin typeface="Tahoma" panose="020B0604030504040204" pitchFamily="34" charset="0"/>
                <a:ea typeface="Tahoma" panose="020B0604030504040204" pitchFamily="34" charset="0"/>
                <a:cs typeface="Tahoma" panose="020B0604030504040204" pitchFamily="34" charset="0"/>
              </a:rPr>
              <a:t>4.1 </a:t>
            </a:r>
            <a:r>
              <a:rPr lang="vi-VN" sz="3600" spc="360" dirty="0" smtClean="0">
                <a:latin typeface="Tahoma" panose="020B0604030504040204" pitchFamily="34" charset="0"/>
                <a:ea typeface="Tahoma" panose="020B0604030504040204" pitchFamily="34" charset="0"/>
                <a:cs typeface="Tahoma" panose="020B0604030504040204" pitchFamily="34" charset="0"/>
              </a:rPr>
              <a:t>Cải </a:t>
            </a:r>
            <a:r>
              <a:rPr lang="vi-VN" sz="3600" spc="360" dirty="0">
                <a:latin typeface="Tahoma" panose="020B0604030504040204" pitchFamily="34" charset="0"/>
                <a:ea typeface="Tahoma" panose="020B0604030504040204" pitchFamily="34" charset="0"/>
                <a:cs typeface="Tahoma" panose="020B0604030504040204" pitchFamily="34" charset="0"/>
              </a:rPr>
              <a:t>Tiến bằng chiến lược lựa chọn đặt trưng</a:t>
            </a:r>
          </a:p>
        </p:txBody>
      </p:sp>
      <p:sp>
        <p:nvSpPr>
          <p:cNvPr id="5" name="object 5"/>
          <p:cNvSpPr/>
          <p:nvPr/>
        </p:nvSpPr>
        <p:spPr>
          <a:xfrm>
            <a:off x="0" y="981228"/>
            <a:ext cx="7775575" cy="114300"/>
          </a:xfrm>
          <a:custGeom>
            <a:avLst/>
            <a:gdLst/>
            <a:ahLst/>
            <a:cxnLst/>
            <a:rect l="l" t="t" r="r" b="b"/>
            <a:pathLst>
              <a:path w="7775575" h="114300">
                <a:moveTo>
                  <a:pt x="7775341" y="0"/>
                </a:moveTo>
                <a:lnTo>
                  <a:pt x="0" y="0"/>
                </a:lnTo>
                <a:lnTo>
                  <a:pt x="0" y="114299"/>
                </a:lnTo>
                <a:lnTo>
                  <a:pt x="7775341" y="114299"/>
                </a:lnTo>
                <a:lnTo>
                  <a:pt x="7775341" y="0"/>
                </a:lnTo>
                <a:close/>
              </a:path>
            </a:pathLst>
          </a:custGeom>
          <a:solidFill>
            <a:srgbClr val="000000"/>
          </a:solidFill>
        </p:spPr>
        <p:txBody>
          <a:bodyPr wrap="square" lIns="0" tIns="0" rIns="0" bIns="0" rtlCol="0"/>
          <a:lstStyle/>
          <a:p>
            <a:endParaRPr/>
          </a:p>
        </p:txBody>
      </p:sp>
      <p:pic>
        <p:nvPicPr>
          <p:cNvPr id="6" name="Picture 2" descr="Apriori Associative Learning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6150" y="1139421"/>
            <a:ext cx="6553200" cy="42108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30046" y="6750050"/>
            <a:ext cx="6845529" cy="830997"/>
          </a:xfrm>
          <a:prstGeom prst="rect">
            <a:avLst/>
          </a:prstGeom>
          <a:noFill/>
        </p:spPr>
        <p:txBody>
          <a:bodyPr wrap="square" rtlCol="0">
            <a:sp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    Ý </a:t>
            </a:r>
            <a:r>
              <a:rPr lang="en-US" sz="2400" dirty="0" err="1" smtClean="0">
                <a:latin typeface="Tahoma" panose="020B0604030504040204" pitchFamily="34" charset="0"/>
                <a:ea typeface="Tahoma" panose="020B0604030504040204" pitchFamily="34" charset="0"/>
                <a:cs typeface="Tahoma" panose="020B0604030504040204" pitchFamily="34" charset="0"/>
              </a:rPr>
              <a:t>tưởng</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Tại</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sao</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không</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loại</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bỏ</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các</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thuộc</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tính</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không</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có</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đóng</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góp</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trong</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quá</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trình</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xử</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lý</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dữ</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liệu</a:t>
            </a:r>
            <a:r>
              <a:rPr lang="en-US" sz="2400" dirty="0" smtClean="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9" name="AutoShape 2" descr="Apriori Princi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9302750" y="6369050"/>
            <a:ext cx="8832365" cy="3707252"/>
          </a:xfrm>
          <a:prstGeom prst="rect">
            <a:avLst/>
          </a:prstGeom>
        </p:spPr>
      </p:pic>
      <p:sp>
        <p:nvSpPr>
          <p:cNvPr id="13" name="TextBox 12"/>
          <p:cNvSpPr txBox="1"/>
          <p:nvPr/>
        </p:nvSpPr>
        <p:spPr>
          <a:xfrm>
            <a:off x="1452562" y="8596576"/>
            <a:ext cx="5716587" cy="830997"/>
          </a:xfrm>
          <a:prstGeom prst="rect">
            <a:avLst/>
          </a:prstGeom>
          <a:noFill/>
        </p:spPr>
        <p:txBody>
          <a:bodyPr wrap="square" rtlCol="0">
            <a:spAutoFit/>
          </a:bodyPr>
          <a:lstStyle/>
          <a:p>
            <a:r>
              <a:rPr lang="en-US" sz="2400" dirty="0" err="1" smtClean="0">
                <a:latin typeface="Tahoma" panose="020B0604030504040204" pitchFamily="34" charset="0"/>
                <a:ea typeface="Tahoma" panose="020B0604030504040204" pitchFamily="34" charset="0"/>
                <a:cs typeface="Tahoma" panose="020B0604030504040204" pitchFamily="34" charset="0"/>
              </a:rPr>
              <a:t>Loại</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bỏ</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các</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thuộc</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tính</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không</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có</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nhiều</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đóng</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góp</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bằng</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độ</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đo</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b="1" dirty="0" smtClean="0">
                <a:latin typeface="Tahoma" panose="020B0604030504040204" pitchFamily="34" charset="0"/>
                <a:ea typeface="Tahoma" panose="020B0604030504040204" pitchFamily="34" charset="0"/>
                <a:cs typeface="Tahoma" panose="020B0604030504040204" pitchFamily="34" charset="0"/>
              </a:rPr>
              <a:t>Entropy</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7"/>
          </p:nvPr>
        </p:nvSpPr>
        <p:spPr/>
        <p:txBody>
          <a:bodyPr/>
          <a:lstStyle/>
          <a:p>
            <a:fld id="{B6F15528-21DE-4FAA-801E-634DDDAF4B2B}" type="slidenum">
              <a:rPr lang="en-US" smtClean="0"/>
              <a:t>9</a:t>
            </a:fld>
            <a:endParaRPr lang="en-US"/>
          </a:p>
        </p:txBody>
      </p:sp>
    </p:spTree>
    <p:extLst>
      <p:ext uri="{BB962C8B-B14F-4D97-AF65-F5344CB8AC3E}">
        <p14:creationId xmlns:p14="http://schemas.microsoft.com/office/powerpoint/2010/main" val="162444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710</TotalTime>
  <Words>3210</Words>
  <Application>Microsoft Office PowerPoint</Application>
  <PresentationFormat>Custom</PresentationFormat>
  <Paragraphs>685</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SimSun</vt:lpstr>
      <vt:lpstr>Arial</vt:lpstr>
      <vt:lpstr>Calibri</vt:lpstr>
      <vt:lpstr>Cambria Math</vt:lpstr>
      <vt:lpstr>Tahoma</vt:lpstr>
      <vt:lpstr>Times New Roman</vt:lpstr>
      <vt:lpstr>Wingdings</vt:lpstr>
      <vt:lpstr>Office Theme</vt:lpstr>
      <vt:lpstr>PowerPoint Presentation</vt:lpstr>
      <vt:lpstr>PowerPoint Presentation</vt:lpstr>
      <vt:lpstr>1. Giới thiệu lý do chọn đề tài </vt:lpstr>
      <vt:lpstr>2.Giới thiệu luật kết hợp </vt:lpstr>
      <vt:lpstr>Ưu điểm của Quy tắc Kết hợp</vt:lpstr>
      <vt:lpstr>Nhược điểm của Quy tắc Kết hợp</vt:lpstr>
      <vt:lpstr>3. Các công trình liên quan:</vt:lpstr>
      <vt:lpstr>4. Các hướng tiếp cận giúp cải tiến các mô hình luật kết hợp.</vt:lpstr>
      <vt:lpstr>4.1 Cải Tiến bằng chiến lược lựa chọn đặt trưng</vt:lpstr>
      <vt:lpstr>4.1 Cải Tiến bằng chiến lược lựa chọn đặt trưng</vt:lpstr>
      <vt:lpstr>4.1 Cải Tiến bằng chiến lược lựa chọn đặt trưng</vt:lpstr>
      <vt:lpstr>4.1.1 Thực nghiệm chiến lược lựa chọn đặt trưng </vt:lpstr>
      <vt:lpstr>4.1.1 Thực nghiệm chiến lược lựa chọn đặt trưng </vt:lpstr>
      <vt:lpstr>4.1.2 Thực nghiệm chiến lược lựa chọn đặt trưng </vt:lpstr>
      <vt:lpstr>4.1.2 Thực nghiệm chiến lược lựa chọn đặt trưng </vt:lpstr>
      <vt:lpstr>4.2 Cải Tiến bằng thuật toán leo đồi</vt:lpstr>
      <vt:lpstr>4.2 Cải Tiến bằng thuật toán leo đồi</vt:lpstr>
      <vt:lpstr>4.2.1 Thực nghiệm Cải Tiến bằng thuật toán leo đồi</vt:lpstr>
      <vt:lpstr>4.2.1 Thực nghiệm Cải Tiến bằng thuật toán leo đồi</vt:lpstr>
      <vt:lpstr>4.2.1 Thực nghiệm Cải Tiến bằng thuật toán leo đồi</vt:lpstr>
      <vt:lpstr>4.3 Cải Tiến bằng thuật toán luyện thép</vt:lpstr>
      <vt:lpstr>4.3 Cải Tiến bằng thuật toán luyện thép</vt:lpstr>
      <vt:lpstr>4.3.1 Thực nghiệm cải tiến bằng thuật toán luyện thép</vt:lpstr>
      <vt:lpstr>4.3.1 Thực nghiệm cải tiến bằng thuật toán luyện thép</vt:lpstr>
      <vt:lpstr>4.3.1 Thực nghiệm cải tiến bằng thuật toán luyện thép</vt:lpstr>
      <vt:lpstr>4.4 Cải Tiến bằng đa luồng xử lý </vt:lpstr>
      <vt:lpstr>5. Đề Xuất hướng tiếp cận khác</vt:lpstr>
      <vt:lpstr>6. Thiết kế và Cài đặt ứng dụng</vt:lpstr>
      <vt:lpstr>6. Thiết kế và Cài đặt ứng dụng</vt:lpstr>
      <vt:lpstr>7. Các cột mốc đạt được trong công trình nghiên cứu</vt:lpstr>
      <vt:lpstr>8. Tổng Kết công trình nghiên cứu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Computer</cp:lastModifiedBy>
  <cp:revision>54</cp:revision>
  <dcterms:created xsi:type="dcterms:W3CDTF">2024-05-17T08:42:12Z</dcterms:created>
  <dcterms:modified xsi:type="dcterms:W3CDTF">2024-05-22T16:14:32Z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2024-05-17T00:00:00Z</vt:filetime>
  </property>
  <property fmtid="{D5CDD505-2E9C-101B-9397-08002B2CF9AE}" pid="3" name="Creator">
    <vt:lpwstr>Chromium</vt:lpwstr>
  </property>
  <property fmtid="{D5CDD505-2E9C-101B-9397-08002B2CF9AE}" pid="4" name="LastSaved">
    <vt:filetime>2024-05-17T00:00:00Z</vt:filetime>
  </property>
  <property fmtid="{D5CDD505-2E9C-101B-9397-08002B2CF9AE}" pid="5" name="Producer">
    <vt:lpwstr>GPL Ghostscript 10.02.0</vt:lpwstr>
  </property>
</Properties>
</file>